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91" r:id="rId2"/>
    <p:sldId id="302" r:id="rId3"/>
    <p:sldId id="300" r:id="rId4"/>
    <p:sldId id="293" r:id="rId5"/>
    <p:sldId id="260" r:id="rId6"/>
    <p:sldId id="301" r:id="rId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8EA6"/>
    <a:srgbClr val="CD7371"/>
    <a:srgbClr val="C76361"/>
    <a:srgbClr val="0070C0"/>
    <a:srgbClr val="FBFB64"/>
    <a:srgbClr val="007C00"/>
    <a:srgbClr val="943735"/>
    <a:srgbClr val="C96765"/>
    <a:srgbClr val="C55E5B"/>
    <a:srgbClr val="C45B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222" autoAdjust="0"/>
  </p:normalViewPr>
  <p:slideViewPr>
    <p:cSldViewPr snapToGrid="0" snapToObjects="1">
      <p:cViewPr varScale="1">
        <p:scale>
          <a:sx n="81" d="100"/>
          <a:sy n="81" d="100"/>
        </p:scale>
        <p:origin x="258" y="12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Impact</a:t>
            </a:r>
            <a:r>
              <a:rPr lang="en-US" baseline="0" dirty="0"/>
              <a:t> of Campus_Sathi on Campus Services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2556337037757856"/>
          <c:y val="0.3344310485768151"/>
          <c:w val="0.75436042918857338"/>
          <c:h val="0.317809700930907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 Campus_Sathi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Sheet1!$A$2:$A$5</c:f>
              <c:strCache>
                <c:ptCount val="3"/>
                <c:pt idx="0">
                  <c:v>Average Wait Time</c:v>
                </c:pt>
                <c:pt idx="1">
                  <c:v>Staff Hours</c:v>
                </c:pt>
                <c:pt idx="2">
                  <c:v>Query Resolution Rate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80</c:v>
                </c:pt>
                <c:pt idx="2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60-49BE-9CEB-89238E749F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 Using Campus_Sathi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Sheet1!$A$2:$A$5</c:f>
              <c:strCache>
                <c:ptCount val="3"/>
                <c:pt idx="0">
                  <c:v>Average Wait Time</c:v>
                </c:pt>
                <c:pt idx="1">
                  <c:v>Staff Hours</c:v>
                </c:pt>
                <c:pt idx="2">
                  <c:v>Query Resolution Rate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20</c:v>
                </c:pt>
                <c:pt idx="1">
                  <c:v>30</c:v>
                </c:pt>
                <c:pt idx="2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60-49BE-9CEB-89238E749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056930288"/>
        <c:axId val="1056925488"/>
      </c:barChart>
      <c:catAx>
        <c:axId val="105693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6925488"/>
        <c:crosses val="autoZero"/>
        <c:auto val="1"/>
        <c:lblAlgn val="ctr"/>
        <c:lblOffset val="100"/>
        <c:noMultiLvlLbl val="0"/>
      </c:catAx>
      <c:valAx>
        <c:axId val="1056925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6930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pilot.live/blog/college-admission-chatbot-examples" TargetMode="External"/><Relationship Id="rId2" Type="http://schemas.openxmlformats.org/officeDocument/2006/relationships/hyperlink" Target="https://1millionbot.com/en/chatbot-1millionbot-universidad-de-murcia-resolver-dudas-estudiantes/" TargetMode="External"/><Relationship Id="rId1" Type="http://schemas.openxmlformats.org/officeDocument/2006/relationships/hyperlink" Target="https://mainstay.com/case-study/how-georgia-state-university-supports-every-student-with-personalized-text-messaging/?utm_source=chatgpt.com" TargetMode="External"/><Relationship Id="rId4" Type="http://schemas.openxmlformats.org/officeDocument/2006/relationships/hyperlink" Target="https://arxiv.org/abs/1810.04805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pilot.live/blog/college-admission-chatbot-examples" TargetMode="External"/><Relationship Id="rId2" Type="http://schemas.openxmlformats.org/officeDocument/2006/relationships/hyperlink" Target="https://1millionbot.com/en/chatbot-1millionbot-universidad-de-murcia-resolver-dudas-estudiantes/" TargetMode="External"/><Relationship Id="rId1" Type="http://schemas.openxmlformats.org/officeDocument/2006/relationships/hyperlink" Target="https://mainstay.com/case-study/how-georgia-state-university-supports-every-student-with-personalized-text-messaging/?utm_source=chatgpt.com" TargetMode="External"/><Relationship Id="rId4" Type="http://schemas.openxmlformats.org/officeDocument/2006/relationships/hyperlink" Target="https://arxiv.org/abs/1810.04805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127790-01A5-4AB2-93A2-4A53C38C220E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BED557BE-D890-4B97-BF44-06C0BB248356}">
      <dgm:prSet phldrT="[Text]"/>
      <dgm:spPr/>
      <dgm:t>
        <a:bodyPr/>
        <a:lstStyle/>
        <a:p>
          <a:pPr>
            <a:buNone/>
          </a:pPr>
          <a:r>
            <a:rPr lang="en-IN" sz="1000" b="1" dirty="0">
              <a:solidFill>
                <a:schemeClr val="bg1"/>
              </a:solidFill>
              <a:latin typeface="Arial Rounded MT Bold" panose="020F0704030504030204" pitchFamily="34" charset="0"/>
            </a:rPr>
            <a:t>Programming Languages</a:t>
          </a:r>
          <a:r>
            <a:rPr lang="en-IN" sz="1000" dirty="0">
              <a:solidFill>
                <a:schemeClr val="bg1"/>
              </a:solidFill>
              <a:latin typeface="Arial Rounded MT Bold" panose="020F0704030504030204" pitchFamily="34" charset="0"/>
            </a:rPr>
            <a:t>:</a:t>
          </a:r>
        </a:p>
      </dgm:t>
    </dgm:pt>
    <dgm:pt modelId="{B14A664B-3BF5-492B-9AFF-08AB3AA4CA4E}" type="parTrans" cxnId="{BDE22DD5-C8D1-41C8-8ED5-295FE96940F6}">
      <dgm:prSet/>
      <dgm:spPr/>
      <dgm:t>
        <a:bodyPr/>
        <a:lstStyle/>
        <a:p>
          <a:endParaRPr lang="en-IN"/>
        </a:p>
      </dgm:t>
    </dgm:pt>
    <dgm:pt modelId="{0C12EE62-268B-4303-8B1B-B500DDC81CE5}" type="sibTrans" cxnId="{BDE22DD5-C8D1-41C8-8ED5-295FE96940F6}">
      <dgm:prSet/>
      <dgm:spPr/>
      <dgm:t>
        <a:bodyPr/>
        <a:lstStyle/>
        <a:p>
          <a:endParaRPr lang="en-IN" dirty="0"/>
        </a:p>
      </dgm:t>
    </dgm:pt>
    <dgm:pt modelId="{F7D32CDD-D060-46EC-982C-7C9A7C9620B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900" b="1" dirty="0">
              <a:solidFill>
                <a:schemeClr val="bg1"/>
              </a:solidFill>
            </a:rPr>
            <a:t>Python / Node.js</a:t>
          </a:r>
          <a:r>
            <a:rPr lang="en-US" sz="900" dirty="0">
              <a:solidFill>
                <a:schemeClr val="bg1"/>
              </a:solidFill>
            </a:rPr>
            <a:t> → Backend development</a:t>
          </a:r>
        </a:p>
      </dgm:t>
    </dgm:pt>
    <dgm:pt modelId="{EEAD6359-A81B-4BAA-A4D5-D91F17333385}" type="parTrans" cxnId="{68D7BB81-9C48-4833-B87F-3D3277158764}">
      <dgm:prSet/>
      <dgm:spPr/>
      <dgm:t>
        <a:bodyPr/>
        <a:lstStyle/>
        <a:p>
          <a:endParaRPr lang="en-IN"/>
        </a:p>
      </dgm:t>
    </dgm:pt>
    <dgm:pt modelId="{0FCB8359-4650-4C70-90D9-CAFBE3069444}" type="sibTrans" cxnId="{68D7BB81-9C48-4833-B87F-3D3277158764}">
      <dgm:prSet/>
      <dgm:spPr/>
      <dgm:t>
        <a:bodyPr/>
        <a:lstStyle/>
        <a:p>
          <a:endParaRPr lang="en-IN"/>
        </a:p>
      </dgm:t>
    </dgm:pt>
    <dgm:pt modelId="{D99DF369-E7C2-49E6-8715-A8D109E983E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900" b="1" dirty="0">
              <a:solidFill>
                <a:schemeClr val="bg1"/>
              </a:solidFill>
            </a:rPr>
            <a:t>JavaScript</a:t>
          </a:r>
          <a:r>
            <a:rPr lang="en-IN" sz="900" dirty="0">
              <a:solidFill>
                <a:schemeClr val="bg1"/>
              </a:solidFill>
            </a:rPr>
            <a:t> → Frontend (React)</a:t>
          </a:r>
        </a:p>
      </dgm:t>
    </dgm:pt>
    <dgm:pt modelId="{7420C130-2E7B-419C-B8C0-7D582E25CE82}" type="parTrans" cxnId="{1B1660F9-CAFB-4EC0-B7CC-9514B400B1D7}">
      <dgm:prSet/>
      <dgm:spPr/>
      <dgm:t>
        <a:bodyPr/>
        <a:lstStyle/>
        <a:p>
          <a:endParaRPr lang="en-IN"/>
        </a:p>
      </dgm:t>
    </dgm:pt>
    <dgm:pt modelId="{B9C026FC-052D-407A-AFE6-A9CCB5DC7E24}" type="sibTrans" cxnId="{1B1660F9-CAFB-4EC0-B7CC-9514B400B1D7}">
      <dgm:prSet/>
      <dgm:spPr/>
      <dgm:t>
        <a:bodyPr/>
        <a:lstStyle/>
        <a:p>
          <a:endParaRPr lang="en-IN"/>
        </a:p>
      </dgm:t>
    </dgm:pt>
    <dgm:pt modelId="{8883A1C1-CC75-4FB8-9949-13A5EEF7C62C}">
      <dgm:prSet/>
      <dgm:spPr/>
      <dgm:t>
        <a:bodyPr/>
        <a:lstStyle/>
        <a:p>
          <a:pPr>
            <a:buNone/>
          </a:pPr>
          <a:r>
            <a:rPr lang="en-IN" b="1" dirty="0">
              <a:latin typeface="Arial Rounded MT Bold" panose="020F0704030504030204" pitchFamily="34" charset="0"/>
            </a:rPr>
            <a:t>Frameworks &amp; Tools</a:t>
          </a:r>
          <a:r>
            <a:rPr lang="en-IN" dirty="0">
              <a:latin typeface="Arial Rounded MT Bold" panose="020F0704030504030204" pitchFamily="34" charset="0"/>
            </a:rPr>
            <a:t>:</a:t>
          </a:r>
        </a:p>
      </dgm:t>
    </dgm:pt>
    <dgm:pt modelId="{5B9C5D03-2F74-4621-870B-C8DEC66A233B}" type="parTrans" cxnId="{223BA615-2DEE-490A-8915-1B27DF27785C}">
      <dgm:prSet/>
      <dgm:spPr/>
      <dgm:t>
        <a:bodyPr/>
        <a:lstStyle/>
        <a:p>
          <a:endParaRPr lang="en-IN"/>
        </a:p>
      </dgm:t>
    </dgm:pt>
    <dgm:pt modelId="{26A55D8D-6D14-44DF-BD44-DF1C227B5213}" type="sibTrans" cxnId="{223BA615-2DEE-490A-8915-1B27DF27785C}">
      <dgm:prSet/>
      <dgm:spPr/>
      <dgm:t>
        <a:bodyPr/>
        <a:lstStyle/>
        <a:p>
          <a:endParaRPr lang="en-IN" dirty="0"/>
        </a:p>
      </dgm:t>
    </dgm:pt>
    <dgm:pt modelId="{AA9F5CA7-618E-4669-9654-355A06D7BB6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b="1" dirty="0"/>
            <a:t>Rasa / Dialogflow / LangChain</a:t>
          </a:r>
          <a:r>
            <a:rPr lang="en-IN" dirty="0"/>
            <a:t> → Chatbot logic &amp; NLU</a:t>
          </a:r>
        </a:p>
      </dgm:t>
    </dgm:pt>
    <dgm:pt modelId="{065F4B02-C020-413E-B52F-9C0E78227FA8}" type="parTrans" cxnId="{ACAF3F2C-D3BB-4E19-ACF8-354791E7CE80}">
      <dgm:prSet/>
      <dgm:spPr/>
      <dgm:t>
        <a:bodyPr/>
        <a:lstStyle/>
        <a:p>
          <a:endParaRPr lang="en-IN"/>
        </a:p>
      </dgm:t>
    </dgm:pt>
    <dgm:pt modelId="{BCBD15EC-BCF6-478F-B82F-EACB9A854320}" type="sibTrans" cxnId="{ACAF3F2C-D3BB-4E19-ACF8-354791E7CE80}">
      <dgm:prSet/>
      <dgm:spPr/>
      <dgm:t>
        <a:bodyPr/>
        <a:lstStyle/>
        <a:p>
          <a:endParaRPr lang="en-IN"/>
        </a:p>
      </dgm:t>
    </dgm:pt>
    <dgm:pt modelId="{39017B39-14DA-4424-85F1-875CD1753B2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FastAPI / Express.js</a:t>
          </a:r>
          <a:r>
            <a:rPr lang="en-US" dirty="0"/>
            <a:t> → API development</a:t>
          </a:r>
        </a:p>
      </dgm:t>
    </dgm:pt>
    <dgm:pt modelId="{86D4111F-1E07-49ED-9EA0-848D9C5070DD}" type="parTrans" cxnId="{85A8504C-C188-4534-A8CB-6F55FE852069}">
      <dgm:prSet/>
      <dgm:spPr/>
      <dgm:t>
        <a:bodyPr/>
        <a:lstStyle/>
        <a:p>
          <a:endParaRPr lang="en-IN"/>
        </a:p>
      </dgm:t>
    </dgm:pt>
    <dgm:pt modelId="{D5D73347-352E-4E06-B52A-39D621C5A3CD}" type="sibTrans" cxnId="{85A8504C-C188-4534-A8CB-6F55FE852069}">
      <dgm:prSet/>
      <dgm:spPr/>
      <dgm:t>
        <a:bodyPr/>
        <a:lstStyle/>
        <a:p>
          <a:endParaRPr lang="en-IN"/>
        </a:p>
      </dgm:t>
    </dgm:pt>
    <dgm:pt modelId="{7604027D-39BC-44C9-9E8A-7BA8A0F5885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b="1" dirty="0"/>
            <a:t>React: </a:t>
          </a:r>
          <a:r>
            <a:rPr lang="en-IN" dirty="0"/>
            <a:t>Web interface</a:t>
          </a:r>
        </a:p>
      </dgm:t>
    </dgm:pt>
    <dgm:pt modelId="{24B23825-36F6-48C8-99D2-526F678745E2}" type="parTrans" cxnId="{C960B076-229E-4416-8017-2F941D63BA9F}">
      <dgm:prSet/>
      <dgm:spPr/>
      <dgm:t>
        <a:bodyPr/>
        <a:lstStyle/>
        <a:p>
          <a:endParaRPr lang="en-IN"/>
        </a:p>
      </dgm:t>
    </dgm:pt>
    <dgm:pt modelId="{229AE5A4-4ADF-4BED-A1CD-0EF35463040C}" type="sibTrans" cxnId="{C960B076-229E-4416-8017-2F941D63BA9F}">
      <dgm:prSet/>
      <dgm:spPr/>
      <dgm:t>
        <a:bodyPr/>
        <a:lstStyle/>
        <a:p>
          <a:endParaRPr lang="en-IN"/>
        </a:p>
      </dgm:t>
    </dgm:pt>
    <dgm:pt modelId="{2C1AB9B5-52C6-4BC6-99D1-0AD0B694F532}">
      <dgm:prSet/>
      <dgm:spPr/>
      <dgm:t>
        <a:bodyPr/>
        <a:lstStyle/>
        <a:p>
          <a:pPr>
            <a:buNone/>
          </a:pPr>
          <a:r>
            <a:rPr lang="en-IN" sz="1000" b="1" dirty="0">
              <a:latin typeface="Arial Rounded MT Bold" panose="020F0704030504030204" pitchFamily="34" charset="0"/>
            </a:rPr>
            <a:t>Databases</a:t>
          </a:r>
          <a:r>
            <a:rPr lang="en-IN" sz="1000" dirty="0">
              <a:latin typeface="Arial Rounded MT Bold" panose="020F0704030504030204" pitchFamily="34" charset="0"/>
            </a:rPr>
            <a:t>:</a:t>
          </a:r>
        </a:p>
      </dgm:t>
    </dgm:pt>
    <dgm:pt modelId="{A01B600B-9F34-426F-AE7C-963B61B9E7F2}" type="parTrans" cxnId="{3235113F-6DF9-4A9B-A330-10FE939B212C}">
      <dgm:prSet/>
      <dgm:spPr/>
      <dgm:t>
        <a:bodyPr/>
        <a:lstStyle/>
        <a:p>
          <a:endParaRPr lang="en-IN"/>
        </a:p>
      </dgm:t>
    </dgm:pt>
    <dgm:pt modelId="{2FBA97E0-A56B-4AF8-BD9A-E660ACF54D49}" type="sibTrans" cxnId="{3235113F-6DF9-4A9B-A330-10FE939B212C}">
      <dgm:prSet/>
      <dgm:spPr/>
      <dgm:t>
        <a:bodyPr/>
        <a:lstStyle/>
        <a:p>
          <a:endParaRPr lang="en-IN" dirty="0"/>
        </a:p>
      </dgm:t>
    </dgm:pt>
    <dgm:pt modelId="{A07BC10A-49D1-4850-97D5-FE83F409B48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900" b="1" dirty="0"/>
            <a:t>PostgreSQL / MongoDB</a:t>
          </a:r>
          <a:r>
            <a:rPr lang="en-IN" sz="900" dirty="0"/>
            <a:t> → FAQs &amp; logs</a:t>
          </a:r>
        </a:p>
      </dgm:t>
    </dgm:pt>
    <dgm:pt modelId="{07373AC2-3A6A-4F9C-80D8-88E702C467C3}" type="parTrans" cxnId="{4A33CF98-6A0D-449D-9EBC-41C05C022CC3}">
      <dgm:prSet/>
      <dgm:spPr/>
      <dgm:t>
        <a:bodyPr/>
        <a:lstStyle/>
        <a:p>
          <a:endParaRPr lang="en-IN"/>
        </a:p>
      </dgm:t>
    </dgm:pt>
    <dgm:pt modelId="{8A41F8EA-81AF-42FF-9FF5-FC380355ABC2}" type="sibTrans" cxnId="{4A33CF98-6A0D-449D-9EBC-41C05C022CC3}">
      <dgm:prSet/>
      <dgm:spPr/>
      <dgm:t>
        <a:bodyPr/>
        <a:lstStyle/>
        <a:p>
          <a:endParaRPr lang="en-IN"/>
        </a:p>
      </dgm:t>
    </dgm:pt>
    <dgm:pt modelId="{1ACDDA7D-3500-44BA-AE3A-463F7D4EB09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900" b="1" dirty="0"/>
            <a:t>Vector DB (Pinecone / FAISS)</a:t>
          </a:r>
          <a:r>
            <a:rPr lang="en-US" sz="900" dirty="0"/>
            <a:t> → Semantic search</a:t>
          </a:r>
        </a:p>
      </dgm:t>
    </dgm:pt>
    <dgm:pt modelId="{05C59EB5-CF60-4DBC-B09D-CE1DE787D030}" type="parTrans" cxnId="{1CD6E132-5CE7-473C-A3A8-6BEA8247A11E}">
      <dgm:prSet/>
      <dgm:spPr/>
      <dgm:t>
        <a:bodyPr/>
        <a:lstStyle/>
        <a:p>
          <a:endParaRPr lang="en-IN"/>
        </a:p>
      </dgm:t>
    </dgm:pt>
    <dgm:pt modelId="{5D88338C-DCA2-45A9-BF30-20D1274E098C}" type="sibTrans" cxnId="{1CD6E132-5CE7-473C-A3A8-6BEA8247A11E}">
      <dgm:prSet/>
      <dgm:spPr/>
      <dgm:t>
        <a:bodyPr/>
        <a:lstStyle/>
        <a:p>
          <a:endParaRPr lang="en-IN"/>
        </a:p>
      </dgm:t>
    </dgm:pt>
    <dgm:pt modelId="{FA5AC701-1A23-4F00-9827-C008C4C693E1}">
      <dgm:prSet/>
      <dgm:spPr/>
      <dgm:t>
        <a:bodyPr/>
        <a:lstStyle/>
        <a:p>
          <a:pPr>
            <a:buNone/>
          </a:pPr>
          <a:r>
            <a:rPr lang="en-IN" sz="1000" b="1" dirty="0">
              <a:latin typeface="Arial Rounded MT Bold" panose="020F0704030504030204" pitchFamily="34" charset="0"/>
            </a:rPr>
            <a:t>AI/ML Services</a:t>
          </a:r>
          <a:r>
            <a:rPr lang="en-IN" sz="1000" dirty="0">
              <a:latin typeface="Arial Rounded MT Bold" panose="020F0704030504030204" pitchFamily="34" charset="0"/>
            </a:rPr>
            <a:t>:</a:t>
          </a:r>
        </a:p>
      </dgm:t>
    </dgm:pt>
    <dgm:pt modelId="{6FAB502D-ACFB-46DD-A2E5-8DCE3929C1D5}" type="parTrans" cxnId="{975DE170-4B29-4B60-B49C-248A109373D3}">
      <dgm:prSet/>
      <dgm:spPr/>
      <dgm:t>
        <a:bodyPr/>
        <a:lstStyle/>
        <a:p>
          <a:endParaRPr lang="en-IN"/>
        </a:p>
      </dgm:t>
    </dgm:pt>
    <dgm:pt modelId="{B6B013A1-2F52-4D50-89DE-F0D1BEB69913}" type="sibTrans" cxnId="{975DE170-4B29-4B60-B49C-248A109373D3}">
      <dgm:prSet/>
      <dgm:spPr/>
      <dgm:t>
        <a:bodyPr/>
        <a:lstStyle/>
        <a:p>
          <a:endParaRPr lang="en-IN" dirty="0"/>
        </a:p>
      </dgm:t>
    </dgm:pt>
    <dgm:pt modelId="{FF288B1C-CDD1-489B-9F9A-F0A8D645D1BE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900" dirty="0"/>
            <a:t>Pre-trained multilingual NLP models (HuggingFace, Google Translation APIs)</a:t>
          </a:r>
        </a:p>
      </dgm:t>
    </dgm:pt>
    <dgm:pt modelId="{6FBCC8D2-AD14-4ADA-9428-FEA6B70BAF11}" type="parTrans" cxnId="{3224553D-25BE-416F-9D17-CCCE670E9184}">
      <dgm:prSet/>
      <dgm:spPr/>
      <dgm:t>
        <a:bodyPr/>
        <a:lstStyle/>
        <a:p>
          <a:endParaRPr lang="en-IN"/>
        </a:p>
      </dgm:t>
    </dgm:pt>
    <dgm:pt modelId="{A8DC6DD3-E340-40DF-9895-643DE9D4F241}" type="sibTrans" cxnId="{3224553D-25BE-416F-9D17-CCCE670E9184}">
      <dgm:prSet/>
      <dgm:spPr/>
      <dgm:t>
        <a:bodyPr/>
        <a:lstStyle/>
        <a:p>
          <a:endParaRPr lang="en-IN"/>
        </a:p>
      </dgm:t>
    </dgm:pt>
    <dgm:pt modelId="{FCC738AA-A3D8-4D1A-BAC9-D879C82953C1}">
      <dgm:prSet/>
      <dgm:spPr/>
      <dgm:t>
        <a:bodyPr/>
        <a:lstStyle/>
        <a:p>
          <a:pPr>
            <a:buNone/>
          </a:pPr>
          <a:r>
            <a:rPr lang="en-IN" sz="1000" b="1" dirty="0">
              <a:latin typeface="Arial Rounded MT Bold" panose="020F0704030504030204" pitchFamily="34" charset="0"/>
            </a:rPr>
            <a:t>Hosting Options</a:t>
          </a:r>
          <a:r>
            <a:rPr lang="en-IN" sz="1000" dirty="0">
              <a:latin typeface="Arial Rounded MT Bold" panose="020F0704030504030204" pitchFamily="34" charset="0"/>
            </a:rPr>
            <a:t>:</a:t>
          </a:r>
        </a:p>
      </dgm:t>
    </dgm:pt>
    <dgm:pt modelId="{795DBA5C-08EE-4882-938C-A1F1687669F4}" type="parTrans" cxnId="{8C26E9E1-9D2C-40E7-AEB1-6CEE833E9AE8}">
      <dgm:prSet/>
      <dgm:spPr/>
      <dgm:t>
        <a:bodyPr/>
        <a:lstStyle/>
        <a:p>
          <a:endParaRPr lang="en-IN"/>
        </a:p>
      </dgm:t>
    </dgm:pt>
    <dgm:pt modelId="{0482519E-6714-4CFF-AA19-ED34FF8EC769}" type="sibTrans" cxnId="{8C26E9E1-9D2C-40E7-AEB1-6CEE833E9AE8}">
      <dgm:prSet/>
      <dgm:spPr/>
      <dgm:t>
        <a:bodyPr/>
        <a:lstStyle/>
        <a:p>
          <a:endParaRPr lang="en-IN"/>
        </a:p>
      </dgm:t>
    </dgm:pt>
    <dgm:pt modelId="{051BC5A7-85D4-47F1-9851-4D8F1D9022C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900" dirty="0"/>
            <a:t>Cloud (AWS / GCP / Azure)</a:t>
          </a:r>
        </a:p>
      </dgm:t>
    </dgm:pt>
    <dgm:pt modelId="{9663B4C8-64D8-462A-8606-FF450E540CE5}" type="parTrans" cxnId="{275C48E0-9D5B-47D2-AA7A-9B90767E4C07}">
      <dgm:prSet/>
      <dgm:spPr/>
      <dgm:t>
        <a:bodyPr/>
        <a:lstStyle/>
        <a:p>
          <a:endParaRPr lang="en-IN"/>
        </a:p>
      </dgm:t>
    </dgm:pt>
    <dgm:pt modelId="{CA18218E-D3D0-41F8-B0FA-72A657E6C2BC}" type="sibTrans" cxnId="{275C48E0-9D5B-47D2-AA7A-9B90767E4C07}">
      <dgm:prSet/>
      <dgm:spPr/>
      <dgm:t>
        <a:bodyPr/>
        <a:lstStyle/>
        <a:p>
          <a:endParaRPr lang="en-IN"/>
        </a:p>
      </dgm:t>
    </dgm:pt>
    <dgm:pt modelId="{5DEA6F41-F035-4030-B886-06B382F8334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900" dirty="0"/>
            <a:t>On-college server for cost optimization</a:t>
          </a:r>
        </a:p>
      </dgm:t>
    </dgm:pt>
    <dgm:pt modelId="{38BBD625-26A3-44D8-AB26-234D84A6DE86}" type="parTrans" cxnId="{2B24D61F-02AB-419D-9F24-17E68C6DE416}">
      <dgm:prSet/>
      <dgm:spPr/>
      <dgm:t>
        <a:bodyPr/>
        <a:lstStyle/>
        <a:p>
          <a:endParaRPr lang="en-IN"/>
        </a:p>
      </dgm:t>
    </dgm:pt>
    <dgm:pt modelId="{E6A3BB27-9165-4DA8-B495-0A6848871A08}" type="sibTrans" cxnId="{2B24D61F-02AB-419D-9F24-17E68C6DE416}">
      <dgm:prSet/>
      <dgm:spPr/>
      <dgm:t>
        <a:bodyPr/>
        <a:lstStyle/>
        <a:p>
          <a:endParaRPr lang="en-IN"/>
        </a:p>
      </dgm:t>
    </dgm:pt>
    <dgm:pt modelId="{E37BA2F2-35E0-41C6-9B79-433EC64B7ABC}" type="pres">
      <dgm:prSet presAssocID="{DB127790-01A5-4AB2-93A2-4A53C38C220E}" presName="Name0" presStyleCnt="0">
        <dgm:presLayoutVars>
          <dgm:dir/>
          <dgm:resizeHandles val="exact"/>
        </dgm:presLayoutVars>
      </dgm:prSet>
      <dgm:spPr/>
    </dgm:pt>
    <dgm:pt modelId="{FEDCF729-8F11-466C-A7AF-0AEB51558D6F}" type="pres">
      <dgm:prSet presAssocID="{BED557BE-D890-4B97-BF44-06C0BB248356}" presName="node" presStyleLbl="node1" presStyleIdx="0" presStyleCnt="5">
        <dgm:presLayoutVars>
          <dgm:bulletEnabled val="1"/>
        </dgm:presLayoutVars>
      </dgm:prSet>
      <dgm:spPr/>
    </dgm:pt>
    <dgm:pt modelId="{8E6E3AF9-13B3-4823-B62E-0964AF9D5880}" type="pres">
      <dgm:prSet presAssocID="{0C12EE62-268B-4303-8B1B-B500DDC81CE5}" presName="sibTrans" presStyleLbl="sibTrans2D1" presStyleIdx="0" presStyleCnt="4"/>
      <dgm:spPr/>
    </dgm:pt>
    <dgm:pt modelId="{7D26ADD5-7212-4775-BF14-13ED5A4ED28F}" type="pres">
      <dgm:prSet presAssocID="{0C12EE62-268B-4303-8B1B-B500DDC81CE5}" presName="connectorText" presStyleLbl="sibTrans2D1" presStyleIdx="0" presStyleCnt="4"/>
      <dgm:spPr/>
    </dgm:pt>
    <dgm:pt modelId="{373136A6-90E8-4105-B2CD-89969F7EE24C}" type="pres">
      <dgm:prSet presAssocID="{8883A1C1-CC75-4FB8-9949-13A5EEF7C62C}" presName="node" presStyleLbl="node1" presStyleIdx="1" presStyleCnt="5">
        <dgm:presLayoutVars>
          <dgm:bulletEnabled val="1"/>
        </dgm:presLayoutVars>
      </dgm:prSet>
      <dgm:spPr/>
    </dgm:pt>
    <dgm:pt modelId="{A4DB6847-4ACB-4A6B-870B-35A476DED4C1}" type="pres">
      <dgm:prSet presAssocID="{26A55D8D-6D14-44DF-BD44-DF1C227B5213}" presName="sibTrans" presStyleLbl="sibTrans2D1" presStyleIdx="1" presStyleCnt="4"/>
      <dgm:spPr/>
    </dgm:pt>
    <dgm:pt modelId="{EEA1AAD4-B7EE-48FC-91F6-D68ACBA4E5BB}" type="pres">
      <dgm:prSet presAssocID="{26A55D8D-6D14-44DF-BD44-DF1C227B5213}" presName="connectorText" presStyleLbl="sibTrans2D1" presStyleIdx="1" presStyleCnt="4"/>
      <dgm:spPr/>
    </dgm:pt>
    <dgm:pt modelId="{48CF3708-2707-4E5D-A137-EF79F2DEC8D3}" type="pres">
      <dgm:prSet presAssocID="{2C1AB9B5-52C6-4BC6-99D1-0AD0B694F532}" presName="node" presStyleLbl="node1" presStyleIdx="2" presStyleCnt="5">
        <dgm:presLayoutVars>
          <dgm:bulletEnabled val="1"/>
        </dgm:presLayoutVars>
      </dgm:prSet>
      <dgm:spPr/>
    </dgm:pt>
    <dgm:pt modelId="{7D70471F-FA62-40E5-82C5-EF767826BDB4}" type="pres">
      <dgm:prSet presAssocID="{2FBA97E0-A56B-4AF8-BD9A-E660ACF54D49}" presName="sibTrans" presStyleLbl="sibTrans2D1" presStyleIdx="2" presStyleCnt="4"/>
      <dgm:spPr/>
    </dgm:pt>
    <dgm:pt modelId="{BA310C14-3204-4085-A1FE-03193CED4B64}" type="pres">
      <dgm:prSet presAssocID="{2FBA97E0-A56B-4AF8-BD9A-E660ACF54D49}" presName="connectorText" presStyleLbl="sibTrans2D1" presStyleIdx="2" presStyleCnt="4"/>
      <dgm:spPr/>
    </dgm:pt>
    <dgm:pt modelId="{43F7699D-BD4C-4DC4-BAB1-060B9CDCD0BB}" type="pres">
      <dgm:prSet presAssocID="{FA5AC701-1A23-4F00-9827-C008C4C693E1}" presName="node" presStyleLbl="node1" presStyleIdx="3" presStyleCnt="5">
        <dgm:presLayoutVars>
          <dgm:bulletEnabled val="1"/>
        </dgm:presLayoutVars>
      </dgm:prSet>
      <dgm:spPr/>
    </dgm:pt>
    <dgm:pt modelId="{9AC193DD-1B5D-4097-A073-EAAF07F61035}" type="pres">
      <dgm:prSet presAssocID="{B6B013A1-2F52-4D50-89DE-F0D1BEB69913}" presName="sibTrans" presStyleLbl="sibTrans2D1" presStyleIdx="3" presStyleCnt="4"/>
      <dgm:spPr/>
    </dgm:pt>
    <dgm:pt modelId="{A158A3A3-BBC7-474D-9B14-9CB5E48B62BE}" type="pres">
      <dgm:prSet presAssocID="{B6B013A1-2F52-4D50-89DE-F0D1BEB69913}" presName="connectorText" presStyleLbl="sibTrans2D1" presStyleIdx="3" presStyleCnt="4"/>
      <dgm:spPr/>
    </dgm:pt>
    <dgm:pt modelId="{78DDB53E-F02C-41C4-B527-DDA6844AA0BF}" type="pres">
      <dgm:prSet presAssocID="{FCC738AA-A3D8-4D1A-BAC9-D879C82953C1}" presName="node" presStyleLbl="node1" presStyleIdx="4" presStyleCnt="5">
        <dgm:presLayoutVars>
          <dgm:bulletEnabled val="1"/>
        </dgm:presLayoutVars>
      </dgm:prSet>
      <dgm:spPr/>
    </dgm:pt>
  </dgm:ptLst>
  <dgm:cxnLst>
    <dgm:cxn modelId="{8F4A6E0A-4F0A-44C0-A477-E12ACB1CB535}" type="presOf" srcId="{D99DF369-E7C2-49E6-8715-A8D109E983EB}" destId="{FEDCF729-8F11-466C-A7AF-0AEB51558D6F}" srcOrd="0" destOrd="2" presId="urn:microsoft.com/office/officeart/2005/8/layout/process1"/>
    <dgm:cxn modelId="{54D0CC13-4464-4C06-A07A-E5A88C551AB5}" type="presOf" srcId="{F7D32CDD-D060-46EC-982C-7C9A7C9620BA}" destId="{FEDCF729-8F11-466C-A7AF-0AEB51558D6F}" srcOrd="0" destOrd="1" presId="urn:microsoft.com/office/officeart/2005/8/layout/process1"/>
    <dgm:cxn modelId="{223BA615-2DEE-490A-8915-1B27DF27785C}" srcId="{DB127790-01A5-4AB2-93A2-4A53C38C220E}" destId="{8883A1C1-CC75-4FB8-9949-13A5EEF7C62C}" srcOrd="1" destOrd="0" parTransId="{5B9C5D03-2F74-4621-870B-C8DEC66A233B}" sibTransId="{26A55D8D-6D14-44DF-BD44-DF1C227B5213}"/>
    <dgm:cxn modelId="{B3B83516-2441-41A6-94AF-4735864AE394}" type="presOf" srcId="{7604027D-39BC-44C9-9E8A-7BA8A0F5885A}" destId="{373136A6-90E8-4105-B2CD-89969F7EE24C}" srcOrd="0" destOrd="3" presId="urn:microsoft.com/office/officeart/2005/8/layout/process1"/>
    <dgm:cxn modelId="{13F7471A-502D-4E01-9E45-0076D3603FAF}" type="presOf" srcId="{BED557BE-D890-4B97-BF44-06C0BB248356}" destId="{FEDCF729-8F11-466C-A7AF-0AEB51558D6F}" srcOrd="0" destOrd="0" presId="urn:microsoft.com/office/officeart/2005/8/layout/process1"/>
    <dgm:cxn modelId="{9642B91F-35C7-48AD-A4EC-CE5B526D4D71}" type="presOf" srcId="{5DEA6F41-F035-4030-B886-06B382F8334C}" destId="{78DDB53E-F02C-41C4-B527-DDA6844AA0BF}" srcOrd="0" destOrd="2" presId="urn:microsoft.com/office/officeart/2005/8/layout/process1"/>
    <dgm:cxn modelId="{2B24D61F-02AB-419D-9F24-17E68C6DE416}" srcId="{FCC738AA-A3D8-4D1A-BAC9-D879C82953C1}" destId="{5DEA6F41-F035-4030-B886-06B382F8334C}" srcOrd="1" destOrd="0" parTransId="{38BBD625-26A3-44D8-AB26-234D84A6DE86}" sibTransId="{E6A3BB27-9165-4DA8-B495-0A6848871A08}"/>
    <dgm:cxn modelId="{6242A221-AE3C-44AC-88C8-6C2F9AEF6C4C}" type="presOf" srcId="{B6B013A1-2F52-4D50-89DE-F0D1BEB69913}" destId="{A158A3A3-BBC7-474D-9B14-9CB5E48B62BE}" srcOrd="1" destOrd="0" presId="urn:microsoft.com/office/officeart/2005/8/layout/process1"/>
    <dgm:cxn modelId="{46B2502A-9F6C-4E96-8B9E-C0823E25D1F0}" type="presOf" srcId="{FF288B1C-CDD1-489B-9F9A-F0A8D645D1BE}" destId="{43F7699D-BD4C-4DC4-BAB1-060B9CDCD0BB}" srcOrd="0" destOrd="1" presId="urn:microsoft.com/office/officeart/2005/8/layout/process1"/>
    <dgm:cxn modelId="{ACAF3F2C-D3BB-4E19-ACF8-354791E7CE80}" srcId="{8883A1C1-CC75-4FB8-9949-13A5EEF7C62C}" destId="{AA9F5CA7-618E-4669-9654-355A06D7BB65}" srcOrd="0" destOrd="0" parTransId="{065F4B02-C020-413E-B52F-9C0E78227FA8}" sibTransId="{BCBD15EC-BCF6-478F-B82F-EACB9A854320}"/>
    <dgm:cxn modelId="{1CD6E132-5CE7-473C-A3A8-6BEA8247A11E}" srcId="{2C1AB9B5-52C6-4BC6-99D1-0AD0B694F532}" destId="{1ACDDA7D-3500-44BA-AE3A-463F7D4EB093}" srcOrd="1" destOrd="0" parTransId="{05C59EB5-CF60-4DBC-B09D-CE1DE787D030}" sibTransId="{5D88338C-DCA2-45A9-BF30-20D1274E098C}"/>
    <dgm:cxn modelId="{59F77B35-2C8B-437B-987D-3B63238DFDB2}" type="presOf" srcId="{A07BC10A-49D1-4850-97D5-FE83F409B485}" destId="{48CF3708-2707-4E5D-A137-EF79F2DEC8D3}" srcOrd="0" destOrd="1" presId="urn:microsoft.com/office/officeart/2005/8/layout/process1"/>
    <dgm:cxn modelId="{3224553D-25BE-416F-9D17-CCCE670E9184}" srcId="{FA5AC701-1A23-4F00-9827-C008C4C693E1}" destId="{FF288B1C-CDD1-489B-9F9A-F0A8D645D1BE}" srcOrd="0" destOrd="0" parTransId="{6FBCC8D2-AD14-4ADA-9428-FEA6B70BAF11}" sibTransId="{A8DC6DD3-E340-40DF-9895-643DE9D4F241}"/>
    <dgm:cxn modelId="{6603083F-9F0B-40C8-B370-C621D4B427A0}" type="presOf" srcId="{39017B39-14DA-4424-85F1-875CD1753B2E}" destId="{373136A6-90E8-4105-B2CD-89969F7EE24C}" srcOrd="0" destOrd="2" presId="urn:microsoft.com/office/officeart/2005/8/layout/process1"/>
    <dgm:cxn modelId="{3235113F-6DF9-4A9B-A330-10FE939B212C}" srcId="{DB127790-01A5-4AB2-93A2-4A53C38C220E}" destId="{2C1AB9B5-52C6-4BC6-99D1-0AD0B694F532}" srcOrd="2" destOrd="0" parTransId="{A01B600B-9F34-426F-AE7C-963B61B9E7F2}" sibTransId="{2FBA97E0-A56B-4AF8-BD9A-E660ACF54D49}"/>
    <dgm:cxn modelId="{85A8504C-C188-4534-A8CB-6F55FE852069}" srcId="{8883A1C1-CC75-4FB8-9949-13A5EEF7C62C}" destId="{39017B39-14DA-4424-85F1-875CD1753B2E}" srcOrd="1" destOrd="0" parTransId="{86D4111F-1E07-49ED-9EA0-848D9C5070DD}" sibTransId="{D5D73347-352E-4E06-B52A-39D621C5A3CD}"/>
    <dgm:cxn modelId="{975DE170-4B29-4B60-B49C-248A109373D3}" srcId="{DB127790-01A5-4AB2-93A2-4A53C38C220E}" destId="{FA5AC701-1A23-4F00-9827-C008C4C693E1}" srcOrd="3" destOrd="0" parTransId="{6FAB502D-ACFB-46DD-A2E5-8DCE3929C1D5}" sibTransId="{B6B013A1-2F52-4D50-89DE-F0D1BEB69913}"/>
    <dgm:cxn modelId="{F302C273-AF50-448D-901F-E957512D3DA1}" type="presOf" srcId="{B6B013A1-2F52-4D50-89DE-F0D1BEB69913}" destId="{9AC193DD-1B5D-4097-A073-EAAF07F61035}" srcOrd="0" destOrd="0" presId="urn:microsoft.com/office/officeart/2005/8/layout/process1"/>
    <dgm:cxn modelId="{AFFF0675-006F-41AD-82D7-1945220351B7}" type="presOf" srcId="{2FBA97E0-A56B-4AF8-BD9A-E660ACF54D49}" destId="{BA310C14-3204-4085-A1FE-03193CED4B64}" srcOrd="1" destOrd="0" presId="urn:microsoft.com/office/officeart/2005/8/layout/process1"/>
    <dgm:cxn modelId="{8DF31D56-818C-4D26-BB1B-3072A572CCE6}" type="presOf" srcId="{AA9F5CA7-618E-4669-9654-355A06D7BB65}" destId="{373136A6-90E8-4105-B2CD-89969F7EE24C}" srcOrd="0" destOrd="1" presId="urn:microsoft.com/office/officeart/2005/8/layout/process1"/>
    <dgm:cxn modelId="{90E16376-A58D-434F-BB6F-D0BE6B549226}" type="presOf" srcId="{26A55D8D-6D14-44DF-BD44-DF1C227B5213}" destId="{EEA1AAD4-B7EE-48FC-91F6-D68ACBA4E5BB}" srcOrd="1" destOrd="0" presId="urn:microsoft.com/office/officeart/2005/8/layout/process1"/>
    <dgm:cxn modelId="{C960B076-229E-4416-8017-2F941D63BA9F}" srcId="{8883A1C1-CC75-4FB8-9949-13A5EEF7C62C}" destId="{7604027D-39BC-44C9-9E8A-7BA8A0F5885A}" srcOrd="2" destOrd="0" parTransId="{24B23825-36F6-48C8-99D2-526F678745E2}" sibTransId="{229AE5A4-4ADF-4BED-A1CD-0EF35463040C}"/>
    <dgm:cxn modelId="{C875687A-8228-4629-997D-6AE51B7A522B}" type="presOf" srcId="{26A55D8D-6D14-44DF-BD44-DF1C227B5213}" destId="{A4DB6847-4ACB-4A6B-870B-35A476DED4C1}" srcOrd="0" destOrd="0" presId="urn:microsoft.com/office/officeart/2005/8/layout/process1"/>
    <dgm:cxn modelId="{68D7BB81-9C48-4833-B87F-3D3277158764}" srcId="{BED557BE-D890-4B97-BF44-06C0BB248356}" destId="{F7D32CDD-D060-46EC-982C-7C9A7C9620BA}" srcOrd="0" destOrd="0" parTransId="{EEAD6359-A81B-4BAA-A4D5-D91F17333385}" sibTransId="{0FCB8359-4650-4C70-90D9-CAFBE3069444}"/>
    <dgm:cxn modelId="{4A33CF98-6A0D-449D-9EBC-41C05C022CC3}" srcId="{2C1AB9B5-52C6-4BC6-99D1-0AD0B694F532}" destId="{A07BC10A-49D1-4850-97D5-FE83F409B485}" srcOrd="0" destOrd="0" parTransId="{07373AC2-3A6A-4F9C-80D8-88E702C467C3}" sibTransId="{8A41F8EA-81AF-42FF-9FF5-FC380355ABC2}"/>
    <dgm:cxn modelId="{567D83A1-24B9-42BE-B58C-F00E0134498C}" type="presOf" srcId="{0C12EE62-268B-4303-8B1B-B500DDC81CE5}" destId="{8E6E3AF9-13B3-4823-B62E-0964AF9D5880}" srcOrd="0" destOrd="0" presId="urn:microsoft.com/office/officeart/2005/8/layout/process1"/>
    <dgm:cxn modelId="{6624BEA3-C629-4597-B08E-BB7207C4C176}" type="presOf" srcId="{8883A1C1-CC75-4FB8-9949-13A5EEF7C62C}" destId="{373136A6-90E8-4105-B2CD-89969F7EE24C}" srcOrd="0" destOrd="0" presId="urn:microsoft.com/office/officeart/2005/8/layout/process1"/>
    <dgm:cxn modelId="{052755C6-FA63-48F2-B7CF-C459F536A5DD}" type="presOf" srcId="{051BC5A7-85D4-47F1-9851-4D8F1D9022C9}" destId="{78DDB53E-F02C-41C4-B527-DDA6844AA0BF}" srcOrd="0" destOrd="1" presId="urn:microsoft.com/office/officeart/2005/8/layout/process1"/>
    <dgm:cxn modelId="{BC98C1D0-CB25-4298-AA56-D05F4F6EA785}" type="presOf" srcId="{2C1AB9B5-52C6-4BC6-99D1-0AD0B694F532}" destId="{48CF3708-2707-4E5D-A137-EF79F2DEC8D3}" srcOrd="0" destOrd="0" presId="urn:microsoft.com/office/officeart/2005/8/layout/process1"/>
    <dgm:cxn modelId="{BDE22DD5-C8D1-41C8-8ED5-295FE96940F6}" srcId="{DB127790-01A5-4AB2-93A2-4A53C38C220E}" destId="{BED557BE-D890-4B97-BF44-06C0BB248356}" srcOrd="0" destOrd="0" parTransId="{B14A664B-3BF5-492B-9AFF-08AB3AA4CA4E}" sibTransId="{0C12EE62-268B-4303-8B1B-B500DDC81CE5}"/>
    <dgm:cxn modelId="{3EB346DA-312E-49C8-B430-2EDCF13F3784}" type="presOf" srcId="{FA5AC701-1A23-4F00-9827-C008C4C693E1}" destId="{43F7699D-BD4C-4DC4-BAB1-060B9CDCD0BB}" srcOrd="0" destOrd="0" presId="urn:microsoft.com/office/officeart/2005/8/layout/process1"/>
    <dgm:cxn modelId="{660560DD-EDEB-48C6-9259-582B01EC354F}" type="presOf" srcId="{2FBA97E0-A56B-4AF8-BD9A-E660ACF54D49}" destId="{7D70471F-FA62-40E5-82C5-EF767826BDB4}" srcOrd="0" destOrd="0" presId="urn:microsoft.com/office/officeart/2005/8/layout/process1"/>
    <dgm:cxn modelId="{275C48E0-9D5B-47D2-AA7A-9B90767E4C07}" srcId="{FCC738AA-A3D8-4D1A-BAC9-D879C82953C1}" destId="{051BC5A7-85D4-47F1-9851-4D8F1D9022C9}" srcOrd="0" destOrd="0" parTransId="{9663B4C8-64D8-462A-8606-FF450E540CE5}" sibTransId="{CA18218E-D3D0-41F8-B0FA-72A657E6C2BC}"/>
    <dgm:cxn modelId="{8C26E9E1-9D2C-40E7-AEB1-6CEE833E9AE8}" srcId="{DB127790-01A5-4AB2-93A2-4A53C38C220E}" destId="{FCC738AA-A3D8-4D1A-BAC9-D879C82953C1}" srcOrd="4" destOrd="0" parTransId="{795DBA5C-08EE-4882-938C-A1F1687669F4}" sibTransId="{0482519E-6714-4CFF-AA19-ED34FF8EC769}"/>
    <dgm:cxn modelId="{AEF689E8-FF8E-4324-A56C-A19FF5C9F520}" type="presOf" srcId="{DB127790-01A5-4AB2-93A2-4A53C38C220E}" destId="{E37BA2F2-35E0-41C6-9B79-433EC64B7ABC}" srcOrd="0" destOrd="0" presId="urn:microsoft.com/office/officeart/2005/8/layout/process1"/>
    <dgm:cxn modelId="{225A2AE9-E0D7-4A88-9C0D-254D13BF74EF}" type="presOf" srcId="{0C12EE62-268B-4303-8B1B-B500DDC81CE5}" destId="{7D26ADD5-7212-4775-BF14-13ED5A4ED28F}" srcOrd="1" destOrd="0" presId="urn:microsoft.com/office/officeart/2005/8/layout/process1"/>
    <dgm:cxn modelId="{34E2A9EC-5B2B-4F8B-B2F4-743EC2D02851}" type="presOf" srcId="{FCC738AA-A3D8-4D1A-BAC9-D879C82953C1}" destId="{78DDB53E-F02C-41C4-B527-DDA6844AA0BF}" srcOrd="0" destOrd="0" presId="urn:microsoft.com/office/officeart/2005/8/layout/process1"/>
    <dgm:cxn modelId="{1B1660F9-CAFB-4EC0-B7CC-9514B400B1D7}" srcId="{BED557BE-D890-4B97-BF44-06C0BB248356}" destId="{D99DF369-E7C2-49E6-8715-A8D109E983EB}" srcOrd="1" destOrd="0" parTransId="{7420C130-2E7B-419C-B8C0-7D582E25CE82}" sibTransId="{B9C026FC-052D-407A-AFE6-A9CCB5DC7E24}"/>
    <dgm:cxn modelId="{058E57F9-C659-4F1A-81C9-517CA97BE0B0}" type="presOf" srcId="{1ACDDA7D-3500-44BA-AE3A-463F7D4EB093}" destId="{48CF3708-2707-4E5D-A137-EF79F2DEC8D3}" srcOrd="0" destOrd="2" presId="urn:microsoft.com/office/officeart/2005/8/layout/process1"/>
    <dgm:cxn modelId="{55013A92-606F-40ED-8056-9E55FF8FCC5A}" type="presParOf" srcId="{E37BA2F2-35E0-41C6-9B79-433EC64B7ABC}" destId="{FEDCF729-8F11-466C-A7AF-0AEB51558D6F}" srcOrd="0" destOrd="0" presId="urn:microsoft.com/office/officeart/2005/8/layout/process1"/>
    <dgm:cxn modelId="{93CFDA4F-D4FD-4417-BFC4-12338CE9FB58}" type="presParOf" srcId="{E37BA2F2-35E0-41C6-9B79-433EC64B7ABC}" destId="{8E6E3AF9-13B3-4823-B62E-0964AF9D5880}" srcOrd="1" destOrd="0" presId="urn:microsoft.com/office/officeart/2005/8/layout/process1"/>
    <dgm:cxn modelId="{8546FC61-D68C-4BAD-BA3E-3688BE1B41C1}" type="presParOf" srcId="{8E6E3AF9-13B3-4823-B62E-0964AF9D5880}" destId="{7D26ADD5-7212-4775-BF14-13ED5A4ED28F}" srcOrd="0" destOrd="0" presId="urn:microsoft.com/office/officeart/2005/8/layout/process1"/>
    <dgm:cxn modelId="{F5203988-7856-4C8E-8AEC-9D9C01EE4538}" type="presParOf" srcId="{E37BA2F2-35E0-41C6-9B79-433EC64B7ABC}" destId="{373136A6-90E8-4105-B2CD-89969F7EE24C}" srcOrd="2" destOrd="0" presId="urn:microsoft.com/office/officeart/2005/8/layout/process1"/>
    <dgm:cxn modelId="{7D61CF37-8CF8-42E7-BA5A-70C0056F6FA5}" type="presParOf" srcId="{E37BA2F2-35E0-41C6-9B79-433EC64B7ABC}" destId="{A4DB6847-4ACB-4A6B-870B-35A476DED4C1}" srcOrd="3" destOrd="0" presId="urn:microsoft.com/office/officeart/2005/8/layout/process1"/>
    <dgm:cxn modelId="{C535DE8F-6818-4D3F-BF1A-60913692659A}" type="presParOf" srcId="{A4DB6847-4ACB-4A6B-870B-35A476DED4C1}" destId="{EEA1AAD4-B7EE-48FC-91F6-D68ACBA4E5BB}" srcOrd="0" destOrd="0" presId="urn:microsoft.com/office/officeart/2005/8/layout/process1"/>
    <dgm:cxn modelId="{2A6B2AD3-6528-4FEE-847A-CC2932EAB6AC}" type="presParOf" srcId="{E37BA2F2-35E0-41C6-9B79-433EC64B7ABC}" destId="{48CF3708-2707-4E5D-A137-EF79F2DEC8D3}" srcOrd="4" destOrd="0" presId="urn:microsoft.com/office/officeart/2005/8/layout/process1"/>
    <dgm:cxn modelId="{53D1022C-0CDA-41E6-BB25-2187C6F9FBFF}" type="presParOf" srcId="{E37BA2F2-35E0-41C6-9B79-433EC64B7ABC}" destId="{7D70471F-FA62-40E5-82C5-EF767826BDB4}" srcOrd="5" destOrd="0" presId="urn:microsoft.com/office/officeart/2005/8/layout/process1"/>
    <dgm:cxn modelId="{7A4F8FA5-C595-4A47-8F2B-691B117B3211}" type="presParOf" srcId="{7D70471F-FA62-40E5-82C5-EF767826BDB4}" destId="{BA310C14-3204-4085-A1FE-03193CED4B64}" srcOrd="0" destOrd="0" presId="urn:microsoft.com/office/officeart/2005/8/layout/process1"/>
    <dgm:cxn modelId="{CA619E92-E650-48F7-AC9B-293A4F27B646}" type="presParOf" srcId="{E37BA2F2-35E0-41C6-9B79-433EC64B7ABC}" destId="{43F7699D-BD4C-4DC4-BAB1-060B9CDCD0BB}" srcOrd="6" destOrd="0" presId="urn:microsoft.com/office/officeart/2005/8/layout/process1"/>
    <dgm:cxn modelId="{17A65189-5BF0-4E8A-B028-E18546E69C02}" type="presParOf" srcId="{E37BA2F2-35E0-41C6-9B79-433EC64B7ABC}" destId="{9AC193DD-1B5D-4097-A073-EAAF07F61035}" srcOrd="7" destOrd="0" presId="urn:microsoft.com/office/officeart/2005/8/layout/process1"/>
    <dgm:cxn modelId="{F34B2647-FB96-48F3-B9F4-CD529B32F90E}" type="presParOf" srcId="{9AC193DD-1B5D-4097-A073-EAAF07F61035}" destId="{A158A3A3-BBC7-474D-9B14-9CB5E48B62BE}" srcOrd="0" destOrd="0" presId="urn:microsoft.com/office/officeart/2005/8/layout/process1"/>
    <dgm:cxn modelId="{3C786F9A-DE2C-43A5-B0D7-4CFAB1AB15DB}" type="presParOf" srcId="{E37BA2F2-35E0-41C6-9B79-433EC64B7ABC}" destId="{78DDB53E-F02C-41C4-B527-DDA6844AA0B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E3DB51-EA63-44CE-8917-D9625109E281}" type="doc">
      <dgm:prSet loTypeId="urn:microsoft.com/office/officeart/2008/layout/VerticalCurvedList" loCatId="list" qsTypeId="urn:microsoft.com/office/officeart/2005/8/quickstyle/3d3" qsCatId="3D" csTypeId="urn:microsoft.com/office/officeart/2005/8/colors/accent6_1" csCatId="accent6" phldr="1"/>
      <dgm:spPr/>
      <dgm:t>
        <a:bodyPr/>
        <a:lstStyle/>
        <a:p>
          <a:endParaRPr lang="en-IN"/>
        </a:p>
      </dgm:t>
    </dgm:pt>
    <dgm:pt modelId="{3E23E615-8A71-4E96-A77B-08706CAF5A3C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1" dirty="0">
              <a:hlinkClick xmlns:r="http://schemas.openxmlformats.org/officeDocument/2006/relationships" r:id="rId1"/>
            </a:rPr>
            <a:t>Georgia State University – Pounce Chatbot</a:t>
          </a:r>
          <a:endParaRPr lang="en-US" b="1" i="1" dirty="0"/>
        </a:p>
      </dgm:t>
    </dgm:pt>
    <dgm:pt modelId="{178B046D-378F-4A19-A413-CBC6524EA2A8}" type="parTrans" cxnId="{7F6D9F1B-CE5D-40B3-A88A-5E8BA9A009EC}">
      <dgm:prSet/>
      <dgm:spPr/>
      <dgm:t>
        <a:bodyPr/>
        <a:lstStyle/>
        <a:p>
          <a:endParaRPr lang="en-IN"/>
        </a:p>
      </dgm:t>
    </dgm:pt>
    <dgm:pt modelId="{92B65DA1-2CEE-4799-ABE1-5B45A1D691E3}" type="sibTrans" cxnId="{7F6D9F1B-CE5D-40B3-A88A-5E8BA9A009EC}">
      <dgm:prSet/>
      <dgm:spPr/>
      <dgm:t>
        <a:bodyPr/>
        <a:lstStyle/>
        <a:p>
          <a:endParaRPr lang="en-IN"/>
        </a:p>
      </dgm:t>
    </dgm:pt>
    <dgm:pt modelId="{93B553F6-41CC-4CC9-861B-880729C3D33C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1" dirty="0">
              <a:hlinkClick xmlns:r="http://schemas.openxmlformats.org/officeDocument/2006/relationships" r:id="rId2"/>
            </a:rPr>
            <a:t>University of Murcia – Lola Chatbot</a:t>
          </a:r>
          <a:endParaRPr lang="en-US" b="1" i="1" dirty="0"/>
        </a:p>
      </dgm:t>
    </dgm:pt>
    <dgm:pt modelId="{8A0D2D4F-300C-4C2F-9236-D59D1594A399}" type="parTrans" cxnId="{761EF830-E971-40DA-8722-8893745C19B1}">
      <dgm:prSet/>
      <dgm:spPr/>
      <dgm:t>
        <a:bodyPr/>
        <a:lstStyle/>
        <a:p>
          <a:endParaRPr lang="en-IN"/>
        </a:p>
      </dgm:t>
    </dgm:pt>
    <dgm:pt modelId="{014B43AA-D375-4E15-93A5-624EAA3499C8}" type="sibTrans" cxnId="{761EF830-E971-40DA-8722-8893745C19B1}">
      <dgm:prSet/>
      <dgm:spPr/>
      <dgm:t>
        <a:bodyPr/>
        <a:lstStyle/>
        <a:p>
          <a:endParaRPr lang="en-IN"/>
        </a:p>
      </dgm:t>
    </dgm:pt>
    <dgm:pt modelId="{AE95E15B-3965-409A-A492-1292A336E85C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u="sng" dirty="0">
              <a:hlinkClick xmlns:r="http://schemas.openxmlformats.org/officeDocument/2006/relationships" r:id="rId3"/>
            </a:rPr>
            <a:t>University of Wisconsin–Green Bay – Phlash Chatbot</a:t>
          </a:r>
          <a:endParaRPr lang="en-IN" b="1" u="sng" dirty="0"/>
        </a:p>
      </dgm:t>
    </dgm:pt>
    <dgm:pt modelId="{D43F5545-B64C-422D-846B-2ABBF44E9534}" type="parTrans" cxnId="{8E069D46-63EE-4615-8B51-D4AAC9FFB816}">
      <dgm:prSet/>
      <dgm:spPr/>
      <dgm:t>
        <a:bodyPr/>
        <a:lstStyle/>
        <a:p>
          <a:endParaRPr lang="en-IN"/>
        </a:p>
      </dgm:t>
    </dgm:pt>
    <dgm:pt modelId="{B2C10CDD-B209-419F-932B-DAA42B40A0D8}" type="sibTrans" cxnId="{8E069D46-63EE-4615-8B51-D4AAC9FFB816}">
      <dgm:prSet/>
      <dgm:spPr/>
      <dgm:t>
        <a:bodyPr/>
        <a:lstStyle/>
        <a:p>
          <a:endParaRPr lang="en-IN"/>
        </a:p>
      </dgm:t>
    </dgm:pt>
    <dgm:pt modelId="{513EE6C6-2B2A-49D4-8C48-F393210689FD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1" dirty="0">
              <a:hlinkClick xmlns:r="http://schemas.openxmlformats.org/officeDocument/2006/relationships" r:id="rId3"/>
            </a:rPr>
            <a:t>Deakin University – Genie Digital Assistant</a:t>
          </a:r>
          <a:endParaRPr lang="en-IN" b="1" i="1" dirty="0"/>
        </a:p>
      </dgm:t>
    </dgm:pt>
    <dgm:pt modelId="{9C5DEBFF-A717-42AB-81FC-56A5BC55726B}" type="parTrans" cxnId="{6F6A7A27-A661-41CF-B344-5E034124CA6F}">
      <dgm:prSet/>
      <dgm:spPr/>
      <dgm:t>
        <a:bodyPr/>
        <a:lstStyle/>
        <a:p>
          <a:endParaRPr lang="en-IN"/>
        </a:p>
      </dgm:t>
    </dgm:pt>
    <dgm:pt modelId="{477CF5FA-72A0-4F9D-934D-C825AD19221F}" type="sibTrans" cxnId="{6F6A7A27-A661-41CF-B344-5E034124CA6F}">
      <dgm:prSet/>
      <dgm:spPr/>
      <dgm:t>
        <a:bodyPr/>
        <a:lstStyle/>
        <a:p>
          <a:endParaRPr lang="en-IN"/>
        </a:p>
      </dgm:t>
    </dgm:pt>
    <dgm:pt modelId="{30CE4A99-B8DD-4000-AC98-9223C2200C89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IN" b="1" i="1" dirty="0">
              <a:hlinkClick xmlns:r="http://schemas.openxmlformats.org/officeDocument/2006/relationships" r:id="rId4"/>
            </a:rPr>
            <a:t>BERT Paper – Devlin et al., 2019</a:t>
          </a:r>
          <a:r>
            <a:rPr lang="en-IN" dirty="0"/>
            <a:t>.</a:t>
          </a:r>
        </a:p>
      </dgm:t>
    </dgm:pt>
    <dgm:pt modelId="{929CDBD9-3BA4-413C-ACD1-55FEF60D6611}" type="parTrans" cxnId="{312AF93C-175A-478E-A719-209CE5DFF982}">
      <dgm:prSet/>
      <dgm:spPr/>
      <dgm:t>
        <a:bodyPr/>
        <a:lstStyle/>
        <a:p>
          <a:endParaRPr lang="en-IN"/>
        </a:p>
      </dgm:t>
    </dgm:pt>
    <dgm:pt modelId="{A92FAC99-DF3E-4D67-B843-4A668BBF06C9}" type="sibTrans" cxnId="{312AF93C-175A-478E-A719-209CE5DFF982}">
      <dgm:prSet/>
      <dgm:spPr/>
      <dgm:t>
        <a:bodyPr/>
        <a:lstStyle/>
        <a:p>
          <a:endParaRPr lang="en-IN"/>
        </a:p>
      </dgm:t>
    </dgm:pt>
    <dgm:pt modelId="{D5000F6D-5C71-404A-AE67-2306854AB94A}" type="pres">
      <dgm:prSet presAssocID="{26E3DB51-EA63-44CE-8917-D9625109E281}" presName="Name0" presStyleCnt="0">
        <dgm:presLayoutVars>
          <dgm:chMax val="7"/>
          <dgm:chPref val="7"/>
          <dgm:dir/>
        </dgm:presLayoutVars>
      </dgm:prSet>
      <dgm:spPr/>
    </dgm:pt>
    <dgm:pt modelId="{ECF68EC1-35A5-4654-B26C-1F8CA88BB537}" type="pres">
      <dgm:prSet presAssocID="{26E3DB51-EA63-44CE-8917-D9625109E281}" presName="Name1" presStyleCnt="0"/>
      <dgm:spPr/>
    </dgm:pt>
    <dgm:pt modelId="{66EA6C82-5C01-4983-846F-924A31FF08B5}" type="pres">
      <dgm:prSet presAssocID="{26E3DB51-EA63-44CE-8917-D9625109E281}" presName="cycle" presStyleCnt="0"/>
      <dgm:spPr/>
    </dgm:pt>
    <dgm:pt modelId="{174DC512-7853-4768-8AE2-C9D11BAEC8BD}" type="pres">
      <dgm:prSet presAssocID="{26E3DB51-EA63-44CE-8917-D9625109E281}" presName="srcNode" presStyleLbl="node1" presStyleIdx="0" presStyleCnt="5"/>
      <dgm:spPr/>
    </dgm:pt>
    <dgm:pt modelId="{930E60B9-0B78-4FA8-9AB3-8DB4109213D9}" type="pres">
      <dgm:prSet presAssocID="{26E3DB51-EA63-44CE-8917-D9625109E281}" presName="conn" presStyleLbl="parChTrans1D2" presStyleIdx="0" presStyleCnt="1"/>
      <dgm:spPr/>
    </dgm:pt>
    <dgm:pt modelId="{F1CBA009-C154-4743-ADF8-187D3E107688}" type="pres">
      <dgm:prSet presAssocID="{26E3DB51-EA63-44CE-8917-D9625109E281}" presName="extraNode" presStyleLbl="node1" presStyleIdx="0" presStyleCnt="5"/>
      <dgm:spPr/>
    </dgm:pt>
    <dgm:pt modelId="{D880D1BD-CDAB-4B31-B724-39D1ACCB67B4}" type="pres">
      <dgm:prSet presAssocID="{26E3DB51-EA63-44CE-8917-D9625109E281}" presName="dstNode" presStyleLbl="node1" presStyleIdx="0" presStyleCnt="5"/>
      <dgm:spPr/>
    </dgm:pt>
    <dgm:pt modelId="{2CE30A57-24E1-4FCA-AB15-E29EFF865BBF}" type="pres">
      <dgm:prSet presAssocID="{3E23E615-8A71-4E96-A77B-08706CAF5A3C}" presName="text_1" presStyleLbl="node1" presStyleIdx="0" presStyleCnt="5">
        <dgm:presLayoutVars>
          <dgm:bulletEnabled val="1"/>
        </dgm:presLayoutVars>
      </dgm:prSet>
      <dgm:spPr/>
    </dgm:pt>
    <dgm:pt modelId="{CF05A634-3E4D-4F72-914B-A00B57B151B7}" type="pres">
      <dgm:prSet presAssocID="{3E23E615-8A71-4E96-A77B-08706CAF5A3C}" presName="accent_1" presStyleCnt="0"/>
      <dgm:spPr/>
    </dgm:pt>
    <dgm:pt modelId="{2D25C19B-A635-4096-AAFA-09C3E94A4906}" type="pres">
      <dgm:prSet presAssocID="{3E23E615-8A71-4E96-A77B-08706CAF5A3C}" presName="accentRepeatNode" presStyleLbl="solidFgAcc1" presStyleIdx="0" presStyleCnt="5"/>
      <dgm:spPr/>
    </dgm:pt>
    <dgm:pt modelId="{2FFFE1B5-877A-492C-8C7F-C8FB1620D147}" type="pres">
      <dgm:prSet presAssocID="{93B553F6-41CC-4CC9-861B-880729C3D33C}" presName="text_2" presStyleLbl="node1" presStyleIdx="1" presStyleCnt="5">
        <dgm:presLayoutVars>
          <dgm:bulletEnabled val="1"/>
        </dgm:presLayoutVars>
      </dgm:prSet>
      <dgm:spPr/>
    </dgm:pt>
    <dgm:pt modelId="{9766F821-4527-4887-A715-59589BF9A28E}" type="pres">
      <dgm:prSet presAssocID="{93B553F6-41CC-4CC9-861B-880729C3D33C}" presName="accent_2" presStyleCnt="0"/>
      <dgm:spPr/>
    </dgm:pt>
    <dgm:pt modelId="{AFFFD2A2-EB5E-411B-A99F-2265B2024461}" type="pres">
      <dgm:prSet presAssocID="{93B553F6-41CC-4CC9-861B-880729C3D33C}" presName="accentRepeatNode" presStyleLbl="solidFgAcc1" presStyleIdx="1" presStyleCnt="5"/>
      <dgm:spPr/>
    </dgm:pt>
    <dgm:pt modelId="{D3140CAE-DFDC-4D8F-9316-DCB29EFC0812}" type="pres">
      <dgm:prSet presAssocID="{AE95E15B-3965-409A-A492-1292A336E85C}" presName="text_3" presStyleLbl="node1" presStyleIdx="2" presStyleCnt="5">
        <dgm:presLayoutVars>
          <dgm:bulletEnabled val="1"/>
        </dgm:presLayoutVars>
      </dgm:prSet>
      <dgm:spPr/>
    </dgm:pt>
    <dgm:pt modelId="{E696D074-B32A-4C0F-819F-F799A2A743E0}" type="pres">
      <dgm:prSet presAssocID="{AE95E15B-3965-409A-A492-1292A336E85C}" presName="accent_3" presStyleCnt="0"/>
      <dgm:spPr/>
    </dgm:pt>
    <dgm:pt modelId="{57261141-8F78-4F18-A2C8-CFDDC4520310}" type="pres">
      <dgm:prSet presAssocID="{AE95E15B-3965-409A-A492-1292A336E85C}" presName="accentRepeatNode" presStyleLbl="solidFgAcc1" presStyleIdx="2" presStyleCnt="5"/>
      <dgm:spPr/>
    </dgm:pt>
    <dgm:pt modelId="{A8580CE1-95B6-4142-897A-C1632C0EFB41}" type="pres">
      <dgm:prSet presAssocID="{513EE6C6-2B2A-49D4-8C48-F393210689FD}" presName="text_4" presStyleLbl="node1" presStyleIdx="3" presStyleCnt="5">
        <dgm:presLayoutVars>
          <dgm:bulletEnabled val="1"/>
        </dgm:presLayoutVars>
      </dgm:prSet>
      <dgm:spPr/>
    </dgm:pt>
    <dgm:pt modelId="{30F06C52-8513-4464-84DB-25D05B2DDF8F}" type="pres">
      <dgm:prSet presAssocID="{513EE6C6-2B2A-49D4-8C48-F393210689FD}" presName="accent_4" presStyleCnt="0"/>
      <dgm:spPr/>
    </dgm:pt>
    <dgm:pt modelId="{C821BD5D-6F4F-4A7C-83BD-EB4CC2385F0D}" type="pres">
      <dgm:prSet presAssocID="{513EE6C6-2B2A-49D4-8C48-F393210689FD}" presName="accentRepeatNode" presStyleLbl="solidFgAcc1" presStyleIdx="3" presStyleCnt="5"/>
      <dgm:spPr/>
    </dgm:pt>
    <dgm:pt modelId="{CF1C65F6-B6C7-4536-A9D6-A000D4763697}" type="pres">
      <dgm:prSet presAssocID="{30CE4A99-B8DD-4000-AC98-9223C2200C89}" presName="text_5" presStyleLbl="node1" presStyleIdx="4" presStyleCnt="5">
        <dgm:presLayoutVars>
          <dgm:bulletEnabled val="1"/>
        </dgm:presLayoutVars>
      </dgm:prSet>
      <dgm:spPr/>
    </dgm:pt>
    <dgm:pt modelId="{64E7F5B0-63F6-4746-9D9C-EED05D436542}" type="pres">
      <dgm:prSet presAssocID="{30CE4A99-B8DD-4000-AC98-9223C2200C89}" presName="accent_5" presStyleCnt="0"/>
      <dgm:spPr/>
    </dgm:pt>
    <dgm:pt modelId="{3876C13B-1C8A-4172-B214-6A6A2B417655}" type="pres">
      <dgm:prSet presAssocID="{30CE4A99-B8DD-4000-AC98-9223C2200C89}" presName="accentRepeatNode" presStyleLbl="solidFgAcc1" presStyleIdx="4" presStyleCnt="5"/>
      <dgm:spPr/>
    </dgm:pt>
  </dgm:ptLst>
  <dgm:cxnLst>
    <dgm:cxn modelId="{80C2740F-EB6C-4B99-AAD3-3CE108FB69A0}" type="presOf" srcId="{26E3DB51-EA63-44CE-8917-D9625109E281}" destId="{D5000F6D-5C71-404A-AE67-2306854AB94A}" srcOrd="0" destOrd="0" presId="urn:microsoft.com/office/officeart/2008/layout/VerticalCurvedList"/>
    <dgm:cxn modelId="{7F6D9F1B-CE5D-40B3-A88A-5E8BA9A009EC}" srcId="{26E3DB51-EA63-44CE-8917-D9625109E281}" destId="{3E23E615-8A71-4E96-A77B-08706CAF5A3C}" srcOrd="0" destOrd="0" parTransId="{178B046D-378F-4A19-A413-CBC6524EA2A8}" sibTransId="{92B65DA1-2CEE-4799-ABE1-5B45A1D691E3}"/>
    <dgm:cxn modelId="{6F6A7A27-A661-41CF-B344-5E034124CA6F}" srcId="{26E3DB51-EA63-44CE-8917-D9625109E281}" destId="{513EE6C6-2B2A-49D4-8C48-F393210689FD}" srcOrd="3" destOrd="0" parTransId="{9C5DEBFF-A717-42AB-81FC-56A5BC55726B}" sibTransId="{477CF5FA-72A0-4F9D-934D-C825AD19221F}"/>
    <dgm:cxn modelId="{99E50428-AF6C-427B-B496-60288FBA4349}" type="presOf" srcId="{93B553F6-41CC-4CC9-861B-880729C3D33C}" destId="{2FFFE1B5-877A-492C-8C7F-C8FB1620D147}" srcOrd="0" destOrd="0" presId="urn:microsoft.com/office/officeart/2008/layout/VerticalCurvedList"/>
    <dgm:cxn modelId="{761EF830-E971-40DA-8722-8893745C19B1}" srcId="{26E3DB51-EA63-44CE-8917-D9625109E281}" destId="{93B553F6-41CC-4CC9-861B-880729C3D33C}" srcOrd="1" destOrd="0" parTransId="{8A0D2D4F-300C-4C2F-9236-D59D1594A399}" sibTransId="{014B43AA-D375-4E15-93A5-624EAA3499C8}"/>
    <dgm:cxn modelId="{312AF93C-175A-478E-A719-209CE5DFF982}" srcId="{26E3DB51-EA63-44CE-8917-D9625109E281}" destId="{30CE4A99-B8DD-4000-AC98-9223C2200C89}" srcOrd="4" destOrd="0" parTransId="{929CDBD9-3BA4-413C-ACD1-55FEF60D6611}" sibTransId="{A92FAC99-DF3E-4D67-B843-4A668BBF06C9}"/>
    <dgm:cxn modelId="{8E069D46-63EE-4615-8B51-D4AAC9FFB816}" srcId="{26E3DB51-EA63-44CE-8917-D9625109E281}" destId="{AE95E15B-3965-409A-A492-1292A336E85C}" srcOrd="2" destOrd="0" parTransId="{D43F5545-B64C-422D-846B-2ABBF44E9534}" sibTransId="{B2C10CDD-B209-419F-932B-DAA42B40A0D8}"/>
    <dgm:cxn modelId="{7D69C17B-0A56-45AF-B3DB-E6CE6962171B}" type="presOf" srcId="{3E23E615-8A71-4E96-A77B-08706CAF5A3C}" destId="{2CE30A57-24E1-4FCA-AB15-E29EFF865BBF}" srcOrd="0" destOrd="0" presId="urn:microsoft.com/office/officeart/2008/layout/VerticalCurvedList"/>
    <dgm:cxn modelId="{F409B48E-9E47-4C8B-BA86-E91D9FA7B1FB}" type="presOf" srcId="{513EE6C6-2B2A-49D4-8C48-F393210689FD}" destId="{A8580CE1-95B6-4142-897A-C1632C0EFB41}" srcOrd="0" destOrd="0" presId="urn:microsoft.com/office/officeart/2008/layout/VerticalCurvedList"/>
    <dgm:cxn modelId="{AD1B3693-7768-4C68-B9AA-1B86DE6B98CD}" type="presOf" srcId="{AE95E15B-3965-409A-A492-1292A336E85C}" destId="{D3140CAE-DFDC-4D8F-9316-DCB29EFC0812}" srcOrd="0" destOrd="0" presId="urn:microsoft.com/office/officeart/2008/layout/VerticalCurvedList"/>
    <dgm:cxn modelId="{11A127DF-74F6-4830-A2CE-278C8BA7C8FE}" type="presOf" srcId="{92B65DA1-2CEE-4799-ABE1-5B45A1D691E3}" destId="{930E60B9-0B78-4FA8-9AB3-8DB4109213D9}" srcOrd="0" destOrd="0" presId="urn:microsoft.com/office/officeart/2008/layout/VerticalCurvedList"/>
    <dgm:cxn modelId="{3DFCD4E4-8872-4C07-986F-454993EBEC1B}" type="presOf" srcId="{30CE4A99-B8DD-4000-AC98-9223C2200C89}" destId="{CF1C65F6-B6C7-4536-A9D6-A000D4763697}" srcOrd="0" destOrd="0" presId="urn:microsoft.com/office/officeart/2008/layout/VerticalCurvedList"/>
    <dgm:cxn modelId="{0DD680D4-41DC-44E3-8012-060AD0B6FCCE}" type="presParOf" srcId="{D5000F6D-5C71-404A-AE67-2306854AB94A}" destId="{ECF68EC1-35A5-4654-B26C-1F8CA88BB537}" srcOrd="0" destOrd="0" presId="urn:microsoft.com/office/officeart/2008/layout/VerticalCurvedList"/>
    <dgm:cxn modelId="{6E1B167D-E616-4F39-97AB-F4A9F48810E3}" type="presParOf" srcId="{ECF68EC1-35A5-4654-B26C-1F8CA88BB537}" destId="{66EA6C82-5C01-4983-846F-924A31FF08B5}" srcOrd="0" destOrd="0" presId="urn:microsoft.com/office/officeart/2008/layout/VerticalCurvedList"/>
    <dgm:cxn modelId="{6FB1D391-7194-481D-A02C-5A03CB083529}" type="presParOf" srcId="{66EA6C82-5C01-4983-846F-924A31FF08B5}" destId="{174DC512-7853-4768-8AE2-C9D11BAEC8BD}" srcOrd="0" destOrd="0" presId="urn:microsoft.com/office/officeart/2008/layout/VerticalCurvedList"/>
    <dgm:cxn modelId="{D8881176-1CC9-4840-8859-7DC2F75EE98F}" type="presParOf" srcId="{66EA6C82-5C01-4983-846F-924A31FF08B5}" destId="{930E60B9-0B78-4FA8-9AB3-8DB4109213D9}" srcOrd="1" destOrd="0" presId="urn:microsoft.com/office/officeart/2008/layout/VerticalCurvedList"/>
    <dgm:cxn modelId="{FC67B2AC-B2EF-44C5-B6AB-E58A681B55E4}" type="presParOf" srcId="{66EA6C82-5C01-4983-846F-924A31FF08B5}" destId="{F1CBA009-C154-4743-ADF8-187D3E107688}" srcOrd="2" destOrd="0" presId="urn:microsoft.com/office/officeart/2008/layout/VerticalCurvedList"/>
    <dgm:cxn modelId="{FF4757A9-6A36-4025-AAFA-2A84F1CEA5CA}" type="presParOf" srcId="{66EA6C82-5C01-4983-846F-924A31FF08B5}" destId="{D880D1BD-CDAB-4B31-B724-39D1ACCB67B4}" srcOrd="3" destOrd="0" presId="urn:microsoft.com/office/officeart/2008/layout/VerticalCurvedList"/>
    <dgm:cxn modelId="{D76EF568-44ED-4A55-A720-AC7F961C7533}" type="presParOf" srcId="{ECF68EC1-35A5-4654-B26C-1F8CA88BB537}" destId="{2CE30A57-24E1-4FCA-AB15-E29EFF865BBF}" srcOrd="1" destOrd="0" presId="urn:microsoft.com/office/officeart/2008/layout/VerticalCurvedList"/>
    <dgm:cxn modelId="{4FFCDB44-34F6-4952-A0E2-A5CF15283504}" type="presParOf" srcId="{ECF68EC1-35A5-4654-B26C-1F8CA88BB537}" destId="{CF05A634-3E4D-4F72-914B-A00B57B151B7}" srcOrd="2" destOrd="0" presId="urn:microsoft.com/office/officeart/2008/layout/VerticalCurvedList"/>
    <dgm:cxn modelId="{8A4B8598-F6BA-4B82-9072-40346A271AF2}" type="presParOf" srcId="{CF05A634-3E4D-4F72-914B-A00B57B151B7}" destId="{2D25C19B-A635-4096-AAFA-09C3E94A4906}" srcOrd="0" destOrd="0" presId="urn:microsoft.com/office/officeart/2008/layout/VerticalCurvedList"/>
    <dgm:cxn modelId="{A2B5D555-A600-479C-99EB-0E71EBF31EF6}" type="presParOf" srcId="{ECF68EC1-35A5-4654-B26C-1F8CA88BB537}" destId="{2FFFE1B5-877A-492C-8C7F-C8FB1620D147}" srcOrd="3" destOrd="0" presId="urn:microsoft.com/office/officeart/2008/layout/VerticalCurvedList"/>
    <dgm:cxn modelId="{8A7A6607-A262-4063-B2A1-AB27D000DF31}" type="presParOf" srcId="{ECF68EC1-35A5-4654-B26C-1F8CA88BB537}" destId="{9766F821-4527-4887-A715-59589BF9A28E}" srcOrd="4" destOrd="0" presId="urn:microsoft.com/office/officeart/2008/layout/VerticalCurvedList"/>
    <dgm:cxn modelId="{55A3ADA2-0F44-4774-AEEA-A9241F9CA960}" type="presParOf" srcId="{9766F821-4527-4887-A715-59589BF9A28E}" destId="{AFFFD2A2-EB5E-411B-A99F-2265B2024461}" srcOrd="0" destOrd="0" presId="urn:microsoft.com/office/officeart/2008/layout/VerticalCurvedList"/>
    <dgm:cxn modelId="{05A52C92-17C3-4642-95B0-39B8362F2C21}" type="presParOf" srcId="{ECF68EC1-35A5-4654-B26C-1F8CA88BB537}" destId="{D3140CAE-DFDC-4D8F-9316-DCB29EFC0812}" srcOrd="5" destOrd="0" presId="urn:microsoft.com/office/officeart/2008/layout/VerticalCurvedList"/>
    <dgm:cxn modelId="{55E72B49-5F06-4175-8325-1A6B0535A98E}" type="presParOf" srcId="{ECF68EC1-35A5-4654-B26C-1F8CA88BB537}" destId="{E696D074-B32A-4C0F-819F-F799A2A743E0}" srcOrd="6" destOrd="0" presId="urn:microsoft.com/office/officeart/2008/layout/VerticalCurvedList"/>
    <dgm:cxn modelId="{DD2BD3E4-B52A-494B-9D8A-ECB6F4925D5E}" type="presParOf" srcId="{E696D074-B32A-4C0F-819F-F799A2A743E0}" destId="{57261141-8F78-4F18-A2C8-CFDDC4520310}" srcOrd="0" destOrd="0" presId="urn:microsoft.com/office/officeart/2008/layout/VerticalCurvedList"/>
    <dgm:cxn modelId="{5E4F943C-E27F-4F0F-8F71-DADFF77A47CA}" type="presParOf" srcId="{ECF68EC1-35A5-4654-B26C-1F8CA88BB537}" destId="{A8580CE1-95B6-4142-897A-C1632C0EFB41}" srcOrd="7" destOrd="0" presId="urn:microsoft.com/office/officeart/2008/layout/VerticalCurvedList"/>
    <dgm:cxn modelId="{015761AB-3786-4CCB-96C5-B40F08715B03}" type="presParOf" srcId="{ECF68EC1-35A5-4654-B26C-1F8CA88BB537}" destId="{30F06C52-8513-4464-84DB-25D05B2DDF8F}" srcOrd="8" destOrd="0" presId="urn:microsoft.com/office/officeart/2008/layout/VerticalCurvedList"/>
    <dgm:cxn modelId="{5072F7ED-4BDB-42E7-AE08-64F7DF3140B2}" type="presParOf" srcId="{30F06C52-8513-4464-84DB-25D05B2DDF8F}" destId="{C821BD5D-6F4F-4A7C-83BD-EB4CC2385F0D}" srcOrd="0" destOrd="0" presId="urn:microsoft.com/office/officeart/2008/layout/VerticalCurvedList"/>
    <dgm:cxn modelId="{891872A9-AE64-4B56-B670-7B6680A8EE4A}" type="presParOf" srcId="{ECF68EC1-35A5-4654-B26C-1F8CA88BB537}" destId="{CF1C65F6-B6C7-4536-A9D6-A000D4763697}" srcOrd="9" destOrd="0" presId="urn:microsoft.com/office/officeart/2008/layout/VerticalCurvedList"/>
    <dgm:cxn modelId="{1F779E5E-0E19-40D0-A8F2-C4DCDF549F74}" type="presParOf" srcId="{ECF68EC1-35A5-4654-B26C-1F8CA88BB537}" destId="{64E7F5B0-63F6-4746-9D9C-EED05D436542}" srcOrd="10" destOrd="0" presId="urn:microsoft.com/office/officeart/2008/layout/VerticalCurvedList"/>
    <dgm:cxn modelId="{142D8446-E3C5-488F-BFB2-097EDCA0C6CE}" type="presParOf" srcId="{64E7F5B0-63F6-4746-9D9C-EED05D436542}" destId="{3876C13B-1C8A-4172-B214-6A6A2B41765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CF729-8F11-466C-A7AF-0AEB51558D6F}">
      <dsp:nvSpPr>
        <dsp:cNvPr id="0" name=""/>
        <dsp:cNvSpPr/>
      </dsp:nvSpPr>
      <dsp:spPr>
        <a:xfrm>
          <a:off x="3504" y="468687"/>
          <a:ext cx="1086444" cy="120355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>
              <a:solidFill>
                <a:schemeClr val="bg1"/>
              </a:solidFill>
              <a:latin typeface="Arial Rounded MT Bold" panose="020F0704030504030204" pitchFamily="34" charset="0"/>
            </a:rPr>
            <a:t>Programming Languages</a:t>
          </a:r>
          <a:r>
            <a:rPr lang="en-IN" sz="1000" kern="1200" dirty="0">
              <a:solidFill>
                <a:schemeClr val="bg1"/>
              </a:solidFill>
              <a:latin typeface="Arial Rounded MT Bold" panose="020F0704030504030204" pitchFamily="34" charset="0"/>
            </a:rPr>
            <a:t>: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900" b="1" kern="1200" dirty="0">
              <a:solidFill>
                <a:schemeClr val="bg1"/>
              </a:solidFill>
            </a:rPr>
            <a:t>Python / Node.js</a:t>
          </a:r>
          <a:r>
            <a:rPr lang="en-US" sz="900" kern="1200" dirty="0">
              <a:solidFill>
                <a:schemeClr val="bg1"/>
              </a:solidFill>
            </a:rPr>
            <a:t> → Backend development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900" b="1" kern="1200" dirty="0">
              <a:solidFill>
                <a:schemeClr val="bg1"/>
              </a:solidFill>
            </a:rPr>
            <a:t>JavaScript</a:t>
          </a:r>
          <a:r>
            <a:rPr lang="en-IN" sz="900" kern="1200" dirty="0">
              <a:solidFill>
                <a:schemeClr val="bg1"/>
              </a:solidFill>
            </a:rPr>
            <a:t> → Frontend (React)</a:t>
          </a:r>
        </a:p>
      </dsp:txBody>
      <dsp:txXfrm>
        <a:off x="35325" y="500508"/>
        <a:ext cx="1022802" cy="1139908"/>
      </dsp:txXfrm>
    </dsp:sp>
    <dsp:sp modelId="{8E6E3AF9-13B3-4823-B62E-0964AF9D5880}">
      <dsp:nvSpPr>
        <dsp:cNvPr id="0" name=""/>
        <dsp:cNvSpPr/>
      </dsp:nvSpPr>
      <dsp:spPr>
        <a:xfrm>
          <a:off x="1198593" y="935743"/>
          <a:ext cx="230326" cy="2694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 dirty="0"/>
        </a:p>
      </dsp:txBody>
      <dsp:txXfrm>
        <a:off x="1198593" y="989631"/>
        <a:ext cx="161228" cy="161662"/>
      </dsp:txXfrm>
    </dsp:sp>
    <dsp:sp modelId="{373136A6-90E8-4105-B2CD-89969F7EE24C}">
      <dsp:nvSpPr>
        <dsp:cNvPr id="0" name=""/>
        <dsp:cNvSpPr/>
      </dsp:nvSpPr>
      <dsp:spPr>
        <a:xfrm>
          <a:off x="1524527" y="468687"/>
          <a:ext cx="1086444" cy="120355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>
              <a:latin typeface="Arial Rounded MT Bold" panose="020F0704030504030204" pitchFamily="34" charset="0"/>
            </a:rPr>
            <a:t>Frameworks &amp; Tools</a:t>
          </a:r>
          <a:r>
            <a:rPr lang="en-IN" sz="1000" kern="1200" dirty="0">
              <a:latin typeface="Arial Rounded MT Bold" panose="020F0704030504030204" pitchFamily="34" charset="0"/>
            </a:rPr>
            <a:t>: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800" b="1" kern="1200" dirty="0"/>
            <a:t>Rasa / Dialogflow / LangChain</a:t>
          </a:r>
          <a:r>
            <a:rPr lang="en-IN" sz="800" kern="1200" dirty="0"/>
            <a:t> → Chatbot logic &amp; NLU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800" b="1" kern="1200" dirty="0"/>
            <a:t>FastAPI / Express.js</a:t>
          </a:r>
          <a:r>
            <a:rPr lang="en-US" sz="800" kern="1200" dirty="0"/>
            <a:t> → API development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800" b="1" kern="1200" dirty="0"/>
            <a:t>React: </a:t>
          </a:r>
          <a:r>
            <a:rPr lang="en-IN" sz="800" kern="1200" dirty="0"/>
            <a:t>Web interface</a:t>
          </a:r>
        </a:p>
      </dsp:txBody>
      <dsp:txXfrm>
        <a:off x="1556348" y="500508"/>
        <a:ext cx="1022802" cy="1139908"/>
      </dsp:txXfrm>
    </dsp:sp>
    <dsp:sp modelId="{A4DB6847-4ACB-4A6B-870B-35A476DED4C1}">
      <dsp:nvSpPr>
        <dsp:cNvPr id="0" name=""/>
        <dsp:cNvSpPr/>
      </dsp:nvSpPr>
      <dsp:spPr>
        <a:xfrm>
          <a:off x="2719616" y="935743"/>
          <a:ext cx="230326" cy="2694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 dirty="0"/>
        </a:p>
      </dsp:txBody>
      <dsp:txXfrm>
        <a:off x="2719616" y="989631"/>
        <a:ext cx="161228" cy="161662"/>
      </dsp:txXfrm>
    </dsp:sp>
    <dsp:sp modelId="{48CF3708-2707-4E5D-A137-EF79F2DEC8D3}">
      <dsp:nvSpPr>
        <dsp:cNvPr id="0" name=""/>
        <dsp:cNvSpPr/>
      </dsp:nvSpPr>
      <dsp:spPr>
        <a:xfrm>
          <a:off x="3045549" y="468687"/>
          <a:ext cx="1086444" cy="120355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>
              <a:latin typeface="Arial Rounded MT Bold" panose="020F0704030504030204" pitchFamily="34" charset="0"/>
            </a:rPr>
            <a:t>Databases</a:t>
          </a:r>
          <a:r>
            <a:rPr lang="en-IN" sz="1000" kern="1200" dirty="0">
              <a:latin typeface="Arial Rounded MT Bold" panose="020F0704030504030204" pitchFamily="34" charset="0"/>
            </a:rPr>
            <a:t>: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900" b="1" kern="1200" dirty="0"/>
            <a:t>PostgreSQL / MongoDB</a:t>
          </a:r>
          <a:r>
            <a:rPr lang="en-IN" sz="900" kern="1200" dirty="0"/>
            <a:t> → FAQs &amp; logs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900" b="1" kern="1200" dirty="0"/>
            <a:t>Vector DB (Pinecone / FAISS)</a:t>
          </a:r>
          <a:r>
            <a:rPr lang="en-US" sz="900" kern="1200" dirty="0"/>
            <a:t> → Semantic search</a:t>
          </a:r>
        </a:p>
      </dsp:txBody>
      <dsp:txXfrm>
        <a:off x="3077370" y="500508"/>
        <a:ext cx="1022802" cy="1139908"/>
      </dsp:txXfrm>
    </dsp:sp>
    <dsp:sp modelId="{7D70471F-FA62-40E5-82C5-EF767826BDB4}">
      <dsp:nvSpPr>
        <dsp:cNvPr id="0" name=""/>
        <dsp:cNvSpPr/>
      </dsp:nvSpPr>
      <dsp:spPr>
        <a:xfrm>
          <a:off x="4240638" y="935743"/>
          <a:ext cx="230326" cy="2694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 dirty="0"/>
        </a:p>
      </dsp:txBody>
      <dsp:txXfrm>
        <a:off x="4240638" y="989631"/>
        <a:ext cx="161228" cy="161662"/>
      </dsp:txXfrm>
    </dsp:sp>
    <dsp:sp modelId="{43F7699D-BD4C-4DC4-BAB1-060B9CDCD0BB}">
      <dsp:nvSpPr>
        <dsp:cNvPr id="0" name=""/>
        <dsp:cNvSpPr/>
      </dsp:nvSpPr>
      <dsp:spPr>
        <a:xfrm>
          <a:off x="4566572" y="468687"/>
          <a:ext cx="1086444" cy="120355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>
              <a:latin typeface="Arial Rounded MT Bold" panose="020F0704030504030204" pitchFamily="34" charset="0"/>
            </a:rPr>
            <a:t>AI/ML Services</a:t>
          </a:r>
          <a:r>
            <a:rPr lang="en-IN" sz="1000" kern="1200" dirty="0">
              <a:latin typeface="Arial Rounded MT Bold" panose="020F0704030504030204" pitchFamily="34" charset="0"/>
            </a:rPr>
            <a:t>: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900" kern="1200" dirty="0"/>
            <a:t>Pre-trained multilingual NLP models (HuggingFace, Google Translation APIs)</a:t>
          </a:r>
        </a:p>
      </dsp:txBody>
      <dsp:txXfrm>
        <a:off x="4598393" y="500508"/>
        <a:ext cx="1022802" cy="1139908"/>
      </dsp:txXfrm>
    </dsp:sp>
    <dsp:sp modelId="{9AC193DD-1B5D-4097-A073-EAAF07F61035}">
      <dsp:nvSpPr>
        <dsp:cNvPr id="0" name=""/>
        <dsp:cNvSpPr/>
      </dsp:nvSpPr>
      <dsp:spPr>
        <a:xfrm>
          <a:off x="5761661" y="935743"/>
          <a:ext cx="230326" cy="2694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 dirty="0"/>
        </a:p>
      </dsp:txBody>
      <dsp:txXfrm>
        <a:off x="5761661" y="989631"/>
        <a:ext cx="161228" cy="161662"/>
      </dsp:txXfrm>
    </dsp:sp>
    <dsp:sp modelId="{78DDB53E-F02C-41C4-B527-DDA6844AA0BF}">
      <dsp:nvSpPr>
        <dsp:cNvPr id="0" name=""/>
        <dsp:cNvSpPr/>
      </dsp:nvSpPr>
      <dsp:spPr>
        <a:xfrm>
          <a:off x="6087594" y="468687"/>
          <a:ext cx="1086444" cy="120355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>
              <a:latin typeface="Arial Rounded MT Bold" panose="020F0704030504030204" pitchFamily="34" charset="0"/>
            </a:rPr>
            <a:t>Hosting Options</a:t>
          </a:r>
          <a:r>
            <a:rPr lang="en-IN" sz="1000" kern="1200" dirty="0">
              <a:latin typeface="Arial Rounded MT Bold" panose="020F0704030504030204" pitchFamily="34" charset="0"/>
            </a:rPr>
            <a:t>: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900" kern="1200" dirty="0"/>
            <a:t>Cloud (AWS / GCP / Azure)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900" kern="1200" dirty="0"/>
            <a:t>On-college server for cost optimization</a:t>
          </a:r>
        </a:p>
      </dsp:txBody>
      <dsp:txXfrm>
        <a:off x="6119415" y="500508"/>
        <a:ext cx="1022802" cy="11399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E60B9-0B78-4FA8-9AB3-8DB4109213D9}">
      <dsp:nvSpPr>
        <dsp:cNvPr id="0" name=""/>
        <dsp:cNvSpPr/>
      </dsp:nvSpPr>
      <dsp:spPr>
        <a:xfrm>
          <a:off x="-2525393" y="-389874"/>
          <a:ext cx="3015062" cy="3015062"/>
        </a:xfrm>
        <a:prstGeom prst="blockArc">
          <a:avLst>
            <a:gd name="adj1" fmla="val 18900000"/>
            <a:gd name="adj2" fmla="val 2700000"/>
            <a:gd name="adj3" fmla="val 716"/>
          </a:avLst>
        </a:pr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E30A57-24E1-4FCA-AB15-E29EFF865BBF}">
      <dsp:nvSpPr>
        <dsp:cNvPr id="0" name=""/>
        <dsp:cNvSpPr/>
      </dsp:nvSpPr>
      <dsp:spPr>
        <a:xfrm>
          <a:off x="215556" y="139662"/>
          <a:ext cx="4171819" cy="279503"/>
        </a:xfrm>
        <a:prstGeom prst="rect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21856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300" b="1" i="1" kern="1200" dirty="0">
              <a:hlinkClick xmlns:r="http://schemas.openxmlformats.org/officeDocument/2006/relationships" r:id="rId1"/>
            </a:rPr>
            <a:t>Georgia State University – Pounce Chatbot</a:t>
          </a:r>
          <a:endParaRPr lang="en-US" sz="1300" b="1" i="1" kern="1200" dirty="0"/>
        </a:p>
      </dsp:txBody>
      <dsp:txXfrm>
        <a:off x="215556" y="139662"/>
        <a:ext cx="4171819" cy="279503"/>
      </dsp:txXfrm>
    </dsp:sp>
    <dsp:sp modelId="{2D25C19B-A635-4096-AAFA-09C3E94A4906}">
      <dsp:nvSpPr>
        <dsp:cNvPr id="0" name=""/>
        <dsp:cNvSpPr/>
      </dsp:nvSpPr>
      <dsp:spPr>
        <a:xfrm>
          <a:off x="40866" y="104724"/>
          <a:ext cx="349379" cy="3493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FE1B5-877A-492C-8C7F-C8FB1620D147}">
      <dsp:nvSpPr>
        <dsp:cNvPr id="0" name=""/>
        <dsp:cNvSpPr/>
      </dsp:nvSpPr>
      <dsp:spPr>
        <a:xfrm>
          <a:off x="415840" y="558783"/>
          <a:ext cx="3971534" cy="279503"/>
        </a:xfrm>
        <a:prstGeom prst="rect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21856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300" b="1" i="1" kern="1200" dirty="0">
              <a:hlinkClick xmlns:r="http://schemas.openxmlformats.org/officeDocument/2006/relationships" r:id="rId2"/>
            </a:rPr>
            <a:t>University of Murcia – Lola Chatbot</a:t>
          </a:r>
          <a:endParaRPr lang="en-US" sz="1300" b="1" i="1" kern="1200" dirty="0"/>
        </a:p>
      </dsp:txBody>
      <dsp:txXfrm>
        <a:off x="415840" y="558783"/>
        <a:ext cx="3971534" cy="279503"/>
      </dsp:txXfrm>
    </dsp:sp>
    <dsp:sp modelId="{AFFFD2A2-EB5E-411B-A99F-2265B2024461}">
      <dsp:nvSpPr>
        <dsp:cNvPr id="0" name=""/>
        <dsp:cNvSpPr/>
      </dsp:nvSpPr>
      <dsp:spPr>
        <a:xfrm>
          <a:off x="241150" y="523845"/>
          <a:ext cx="349379" cy="3493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140CAE-DFDC-4D8F-9316-DCB29EFC0812}">
      <dsp:nvSpPr>
        <dsp:cNvPr id="0" name=""/>
        <dsp:cNvSpPr/>
      </dsp:nvSpPr>
      <dsp:spPr>
        <a:xfrm>
          <a:off x="477311" y="977905"/>
          <a:ext cx="3910063" cy="279503"/>
        </a:xfrm>
        <a:prstGeom prst="rect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21856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300" b="1" u="sng" kern="1200" dirty="0">
              <a:hlinkClick xmlns:r="http://schemas.openxmlformats.org/officeDocument/2006/relationships" r:id="rId3"/>
            </a:rPr>
            <a:t>University of Wisconsin–Green Bay – Phlash Chatbot</a:t>
          </a:r>
          <a:endParaRPr lang="en-IN" sz="1300" b="1" u="sng" kern="1200" dirty="0"/>
        </a:p>
      </dsp:txBody>
      <dsp:txXfrm>
        <a:off x="477311" y="977905"/>
        <a:ext cx="3910063" cy="279503"/>
      </dsp:txXfrm>
    </dsp:sp>
    <dsp:sp modelId="{57261141-8F78-4F18-A2C8-CFDDC4520310}">
      <dsp:nvSpPr>
        <dsp:cNvPr id="0" name=""/>
        <dsp:cNvSpPr/>
      </dsp:nvSpPr>
      <dsp:spPr>
        <a:xfrm>
          <a:off x="302622" y="942967"/>
          <a:ext cx="349379" cy="3493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580CE1-95B6-4142-897A-C1632C0EFB41}">
      <dsp:nvSpPr>
        <dsp:cNvPr id="0" name=""/>
        <dsp:cNvSpPr/>
      </dsp:nvSpPr>
      <dsp:spPr>
        <a:xfrm>
          <a:off x="415840" y="1397026"/>
          <a:ext cx="3971534" cy="279503"/>
        </a:xfrm>
        <a:prstGeom prst="rect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21856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300" b="1" i="1" kern="1200" dirty="0">
              <a:hlinkClick xmlns:r="http://schemas.openxmlformats.org/officeDocument/2006/relationships" r:id="rId3"/>
            </a:rPr>
            <a:t>Deakin University – Genie Digital Assistant</a:t>
          </a:r>
          <a:endParaRPr lang="en-IN" sz="1300" b="1" i="1" kern="1200" dirty="0"/>
        </a:p>
      </dsp:txBody>
      <dsp:txXfrm>
        <a:off x="415840" y="1397026"/>
        <a:ext cx="3971534" cy="279503"/>
      </dsp:txXfrm>
    </dsp:sp>
    <dsp:sp modelId="{C821BD5D-6F4F-4A7C-83BD-EB4CC2385F0D}">
      <dsp:nvSpPr>
        <dsp:cNvPr id="0" name=""/>
        <dsp:cNvSpPr/>
      </dsp:nvSpPr>
      <dsp:spPr>
        <a:xfrm>
          <a:off x="241150" y="1362088"/>
          <a:ext cx="349379" cy="3493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C65F6-B6C7-4536-A9D6-A000D4763697}">
      <dsp:nvSpPr>
        <dsp:cNvPr id="0" name=""/>
        <dsp:cNvSpPr/>
      </dsp:nvSpPr>
      <dsp:spPr>
        <a:xfrm>
          <a:off x="215556" y="1816147"/>
          <a:ext cx="4171819" cy="279503"/>
        </a:xfrm>
        <a:prstGeom prst="rect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21856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i="1" kern="1200" dirty="0">
              <a:hlinkClick xmlns:r="http://schemas.openxmlformats.org/officeDocument/2006/relationships" r:id="rId4"/>
            </a:rPr>
            <a:t>BERT Paper – Devlin et al., 2019</a:t>
          </a:r>
          <a:r>
            <a:rPr lang="en-IN" sz="1300" kern="1200" dirty="0"/>
            <a:t>.</a:t>
          </a:r>
        </a:p>
      </dsp:txBody>
      <dsp:txXfrm>
        <a:off x="215556" y="1816147"/>
        <a:ext cx="4171819" cy="279503"/>
      </dsp:txXfrm>
    </dsp:sp>
    <dsp:sp modelId="{3876C13B-1C8A-4172-B214-6A6A2B417655}">
      <dsp:nvSpPr>
        <dsp:cNvPr id="0" name=""/>
        <dsp:cNvSpPr/>
      </dsp:nvSpPr>
      <dsp:spPr>
        <a:xfrm>
          <a:off x="40866" y="1781209"/>
          <a:ext cx="349379" cy="3493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11/15/2025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2E409-8D38-7DFB-41A7-C8DFB4910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>
            <a:extLst>
              <a:ext uri="{FF2B5EF4-FFF2-40B4-BE49-F238E27FC236}">
                <a16:creationId xmlns:a16="http://schemas.microsoft.com/office/drawing/2014/main" id="{F9F71701-E581-F4A8-2142-E549D6EFA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>
            <a:extLst>
              <a:ext uri="{FF2B5EF4-FFF2-40B4-BE49-F238E27FC236}">
                <a16:creationId xmlns:a16="http://schemas.microsoft.com/office/drawing/2014/main" id="{BB53510D-F459-F91E-1B6B-11199C968A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6387" name="Slide Number Placeholder 3">
            <a:extLst>
              <a:ext uri="{FF2B5EF4-FFF2-40B4-BE49-F238E27FC236}">
                <a16:creationId xmlns:a16="http://schemas.microsoft.com/office/drawing/2014/main" id="{BD739F7D-A1AB-96BD-F053-D96C1DB5BA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61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0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90738-CFC9-4A5E-8424-6B42AA5706F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97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11/15/2025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11/15/2025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11/15/2025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11/15/2025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11/15/2025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11/15/2025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11/15/2025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11/15/2025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11/15/2025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11/15/2025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11/15/2025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11/15/2025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3.jp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jp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6.png"/><Relationship Id="rId10" Type="http://schemas.openxmlformats.org/officeDocument/2006/relationships/image" Target="../media/image11.jp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jp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4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hyperlink" Target="https://campus-sathi-rmk2.vercel.app/" TargetMode="External"/><Relationship Id="rId3" Type="http://schemas.openxmlformats.org/officeDocument/2006/relationships/image" Target="../media/image28.png"/><Relationship Id="rId7" Type="http://schemas.openxmlformats.org/officeDocument/2006/relationships/chart" Target="../charts/chart1.xml"/><Relationship Id="rId12" Type="http://schemas.openxmlformats.org/officeDocument/2006/relationships/image" Target="../media/image36.png"/><Relationship Id="rId17" Type="http://schemas.openxmlformats.org/officeDocument/2006/relationships/hyperlink" Target="https://github.com/Elvis280/Campus_Sathi" TargetMode="Externa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0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11" Type="http://schemas.openxmlformats.org/officeDocument/2006/relationships/image" Target="../media/image35.svg"/><Relationship Id="rId5" Type="http://schemas.openxmlformats.org/officeDocument/2006/relationships/image" Target="../media/image30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2.png"/><Relationship Id="rId4" Type="http://schemas.openxmlformats.org/officeDocument/2006/relationships/image" Target="../media/image29.svg"/><Relationship Id="rId9" Type="http://schemas.openxmlformats.org/officeDocument/2006/relationships/image" Target="../media/image33.sv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microsoft.com/office/2007/relationships/diagramDrawing" Target="../diagrams/drawing2.xml"/><Relationship Id="rId18" Type="http://schemas.openxmlformats.org/officeDocument/2006/relationships/hyperlink" Target="https://www.pngall.com/wrong-png/" TargetMode="External"/><Relationship Id="rId3" Type="http://schemas.openxmlformats.org/officeDocument/2006/relationships/image" Target="../media/image41.jpeg"/><Relationship Id="rId21" Type="http://schemas.openxmlformats.org/officeDocument/2006/relationships/image" Target="../media/image50.png"/><Relationship Id="rId7" Type="http://schemas.openxmlformats.org/officeDocument/2006/relationships/image" Target="../media/image44.png"/><Relationship Id="rId12" Type="http://schemas.openxmlformats.org/officeDocument/2006/relationships/diagramColors" Target="../diagrams/colors2.xml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papers.ssrn.com/sol3/papers.cfm?abstract_id=5237465" TargetMode="External"/><Relationship Id="rId20" Type="http://schemas.openxmlformats.org/officeDocument/2006/relationships/hyperlink" Target="https://openclipart.org/detail/15814/-by--1581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43.png"/><Relationship Id="rId15" Type="http://schemas.openxmlformats.org/officeDocument/2006/relationships/image" Target="../media/image47.svg"/><Relationship Id="rId10" Type="http://schemas.openxmlformats.org/officeDocument/2006/relationships/diagramLayout" Target="../diagrams/layout2.xml"/><Relationship Id="rId19" Type="http://schemas.openxmlformats.org/officeDocument/2006/relationships/image" Target="../media/image49.png"/><Relationship Id="rId4" Type="http://schemas.openxmlformats.org/officeDocument/2006/relationships/image" Target="../media/image42.jpeg"/><Relationship Id="rId9" Type="http://schemas.openxmlformats.org/officeDocument/2006/relationships/diagramData" Target="../diagrams/data2.xml"/><Relationship Id="rId14" Type="http://schemas.openxmlformats.org/officeDocument/2006/relationships/image" Target="../media/image46.png"/><Relationship Id="rId2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916"/>
          <a:stretch/>
        </p:blipFill>
        <p:spPr>
          <a:xfrm>
            <a:off x="6955223" y="1863466"/>
            <a:ext cx="3203509" cy="3426237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81588" y="1051055"/>
            <a:ext cx="11910412" cy="904786"/>
          </a:xfrm>
        </p:spPr>
        <p:txBody>
          <a:bodyPr/>
          <a:lstStyle/>
          <a:p>
            <a:r>
              <a:rPr lang="en-IN" b="1" dirty="0">
                <a:solidFill>
                  <a:srgbClr val="F6931F"/>
                </a:solidFill>
                <a:latin typeface="Comic Sans MS" panose="030F0702030302020204" pitchFamily="66" charset="0"/>
              </a:rPr>
              <a:t>CampusSathi: </a:t>
            </a:r>
            <a:r>
              <a:rPr lang="en-US" b="1" dirty="0">
                <a:solidFill>
                  <a:srgbClr val="F6931F"/>
                </a:solidFill>
                <a:latin typeface="Comic Sans MS" panose="030F0702030302020204" pitchFamily="66" charset="0"/>
              </a:rPr>
              <a:t>“ </a:t>
            </a:r>
            <a:r>
              <a:rPr lang="en-US" b="1" dirty="0">
                <a:solidFill>
                  <a:srgbClr val="008000"/>
                </a:solidFill>
                <a:latin typeface="Comic Sans MS" panose="030F0702030302020204" pitchFamily="66" charset="0"/>
              </a:rPr>
              <a:t>Your campus buddy in every language.</a:t>
            </a:r>
            <a:r>
              <a:rPr lang="en-US" b="1" dirty="0">
                <a:solidFill>
                  <a:srgbClr val="F6931F"/>
                </a:solidFill>
                <a:latin typeface="Comic Sans MS" panose="030F0702030302020204" pitchFamily="66" charset="0"/>
              </a:rPr>
              <a:t>”</a:t>
            </a:r>
            <a:endParaRPr lang="en-IN" b="1" dirty="0">
              <a:solidFill>
                <a:srgbClr val="F6931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04800" y="-587267"/>
            <a:ext cx="10363200" cy="2076450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SMART INDIA HACKATHON 2025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7161" y="1688717"/>
            <a:ext cx="7032978" cy="3936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ID – </a:t>
            </a:r>
            <a:r>
              <a:rPr lang="en-IN" sz="2000" b="1" dirty="0">
                <a:solidFill>
                  <a:srgbClr val="F693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25104</a:t>
            </a:r>
            <a:endParaRPr lang="en-US" sz="2000" b="1" dirty="0">
              <a:solidFill>
                <a:srgbClr val="F693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Title- </a:t>
            </a:r>
            <a:r>
              <a:rPr lang="en-US" sz="2000" b="1" dirty="0">
                <a:solidFill>
                  <a:srgbClr val="F693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 agnostic chatbot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Theme- </a:t>
            </a:r>
            <a:r>
              <a:rPr lang="en-US" sz="2000" b="1" dirty="0">
                <a:solidFill>
                  <a:srgbClr val="F693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Education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PS Category- </a:t>
            </a:r>
            <a:r>
              <a:rPr lang="en-US" sz="2000" b="1" dirty="0">
                <a:solidFill>
                  <a:srgbClr val="F693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Team ID- </a:t>
            </a:r>
            <a:r>
              <a:rPr lang="en-US" sz="2000" b="1" dirty="0">
                <a:solidFill>
                  <a:srgbClr val="F693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88302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Team Name - </a:t>
            </a:r>
            <a:r>
              <a:rPr lang="en-US" sz="2000" b="1" dirty="0">
                <a:solidFill>
                  <a:srgbClr val="F693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Encodr</a:t>
            </a:r>
            <a:endParaRPr lang="en-IN" sz="2000" b="1" dirty="0">
              <a:solidFill>
                <a:srgbClr val="F693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62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3E7CC2-3E2E-5787-3252-80462639F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D72DB2A8-67C9-83F2-73A8-9EA8F7A28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98" y="0"/>
            <a:ext cx="10972800" cy="78089"/>
          </a:xfrm>
        </p:spPr>
        <p:txBody>
          <a:bodyPr/>
          <a:lstStyle/>
          <a:p>
            <a:pPr eaLnBrk="1" hangingPunct="1"/>
            <a:br>
              <a:rPr lang="en-US" sz="40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IDEA TITLE</a:t>
            </a:r>
            <a:endParaRPr lang="en-US" sz="3200" b="1" dirty="0">
              <a:latin typeface="Times New Roman" panose="02020603050405020304" pitchFamily="18" charset="0"/>
              <a:ea typeface="ＭＳ Ｐゴシック" pitchFamily="1" charset="-128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F5EEAF9-61D4-73AB-86F4-A5ED24B2494E}"/>
              </a:ext>
            </a:extLst>
          </p:cNvPr>
          <p:cNvSpPr/>
          <p:nvPr/>
        </p:nvSpPr>
        <p:spPr>
          <a:xfrm>
            <a:off x="309443" y="869213"/>
            <a:ext cx="11500068" cy="9393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i="1" dirty="0"/>
              <a:t>A </a:t>
            </a:r>
            <a:r>
              <a:rPr lang="en-US" sz="1600" b="1" i="1" dirty="0"/>
              <a:t>conversational AI assistant</a:t>
            </a:r>
            <a:r>
              <a:rPr lang="en-US" sz="1600" i="1" dirty="0"/>
              <a:t> that ingests </a:t>
            </a:r>
            <a:r>
              <a:rPr lang="en-US" sz="1600" b="1" i="1" dirty="0"/>
              <a:t>college circulars, FAQs</a:t>
            </a:r>
            <a:r>
              <a:rPr lang="en-US" sz="1600" i="1" dirty="0"/>
              <a:t>, and </a:t>
            </a:r>
            <a:r>
              <a:rPr lang="en-US" sz="1600" b="1" i="1" dirty="0"/>
              <a:t>PDFs</a:t>
            </a:r>
            <a:r>
              <a:rPr lang="en-US" sz="1600" i="1" dirty="0"/>
              <a:t>, and responds to student queries in English, Hindi, and </a:t>
            </a:r>
            <a:r>
              <a:rPr lang="en-US" sz="1600" b="1" i="1" dirty="0"/>
              <a:t>multiple regional languages</a:t>
            </a:r>
            <a:r>
              <a:rPr lang="en-US" sz="1600" i="1" dirty="0"/>
              <a:t>. It can be accessed via the </a:t>
            </a:r>
            <a:r>
              <a:rPr lang="en-US" sz="1600" b="1" i="1" dirty="0"/>
              <a:t>college website </a:t>
            </a:r>
            <a:r>
              <a:rPr lang="en-US" sz="1600" i="1" dirty="0"/>
              <a:t>and </a:t>
            </a:r>
            <a:r>
              <a:rPr lang="en-US" sz="1600" b="1" i="1" dirty="0"/>
              <a:t>popular messaging apps</a:t>
            </a:r>
            <a:r>
              <a:rPr lang="en-US" sz="1600" i="1" dirty="0"/>
              <a:t>, </a:t>
            </a:r>
            <a:r>
              <a:rPr lang="en-US" sz="1600" b="1" i="1" dirty="0"/>
              <a:t>supports multi-turn conversations, logs queries for improvement, and escalates to staff when needed</a:t>
            </a:r>
            <a:r>
              <a:rPr lang="en-US" sz="1600" i="1" dirty="0"/>
              <a:t>.</a:t>
            </a:r>
            <a:endParaRPr lang="en-IN" sz="16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5451A7-A0BA-F826-81CD-6EB7D5268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568" y="1875501"/>
            <a:ext cx="4762500" cy="4982499"/>
          </a:xfrm>
          <a:prstGeom prst="rect">
            <a:avLst/>
          </a:prstGeom>
        </p:spPr>
      </p:pic>
      <p:grpSp>
        <p:nvGrpSpPr>
          <p:cNvPr id="15370" name="Group 15369">
            <a:extLst>
              <a:ext uri="{FF2B5EF4-FFF2-40B4-BE49-F238E27FC236}">
                <a16:creationId xmlns:a16="http://schemas.microsoft.com/office/drawing/2014/main" id="{BC4D5D30-445F-846F-0E3B-319472FBBED9}"/>
              </a:ext>
            </a:extLst>
          </p:cNvPr>
          <p:cNvGrpSpPr/>
          <p:nvPr/>
        </p:nvGrpSpPr>
        <p:grpSpPr>
          <a:xfrm>
            <a:off x="101973" y="1992725"/>
            <a:ext cx="4226110" cy="971550"/>
            <a:chOff x="357178" y="2441410"/>
            <a:chExt cx="4226110" cy="9715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5728AD8-5312-352F-910C-5558053C92E1}"/>
                </a:ext>
              </a:extLst>
            </p:cNvPr>
            <p:cNvGrpSpPr/>
            <p:nvPr/>
          </p:nvGrpSpPr>
          <p:grpSpPr>
            <a:xfrm>
              <a:off x="357178" y="2441410"/>
              <a:ext cx="4214821" cy="971550"/>
              <a:chOff x="944865" y="1531620"/>
              <a:chExt cx="4846335" cy="129540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48DB4B8-84C3-601C-C9CA-E4E181BFBF73}"/>
                  </a:ext>
                </a:extLst>
              </p:cNvPr>
              <p:cNvSpPr/>
              <p:nvPr/>
            </p:nvSpPr>
            <p:spPr>
              <a:xfrm>
                <a:off x="2179320" y="1531620"/>
                <a:ext cx="3611880" cy="1295400"/>
              </a:xfrm>
              <a:prstGeom prst="roundRect">
                <a:avLst>
                  <a:gd name="adj" fmla="val 7843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8613B415-E7BB-386B-534F-E6B60F491FC2}"/>
                  </a:ext>
                </a:extLst>
              </p:cNvPr>
              <p:cNvSpPr/>
              <p:nvPr/>
            </p:nvSpPr>
            <p:spPr>
              <a:xfrm>
                <a:off x="944865" y="1531620"/>
                <a:ext cx="1143014" cy="1295400"/>
              </a:xfrm>
              <a:prstGeom prst="roundRect">
                <a:avLst>
                  <a:gd name="adj" fmla="val 7843"/>
                </a:avLst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latin typeface="Comic Sans MS" panose="030F0702030302020204" pitchFamily="66" charset="0"/>
                  </a:rPr>
                  <a:t>1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3C0F960-FF28-F2C1-5428-C637B28196C3}"/>
                  </a:ext>
                </a:extLst>
              </p:cNvPr>
              <p:cNvGrpSpPr/>
              <p:nvPr/>
            </p:nvGrpSpPr>
            <p:grpSpPr>
              <a:xfrm>
                <a:off x="1941195" y="1686545"/>
                <a:ext cx="384810" cy="985550"/>
                <a:chOff x="1941195" y="1691562"/>
                <a:chExt cx="384810" cy="985550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E7A9291-4F9A-78D6-638C-4F38A4E2E773}"/>
                    </a:ext>
                  </a:extLst>
                </p:cNvPr>
                <p:cNvGrpSpPr/>
                <p:nvPr/>
              </p:nvGrpSpPr>
              <p:grpSpPr>
                <a:xfrm>
                  <a:off x="1941195" y="1691562"/>
                  <a:ext cx="384810" cy="123217"/>
                  <a:chOff x="5179695" y="2415462"/>
                  <a:chExt cx="384810" cy="123217"/>
                </a:xfrm>
              </p:grpSpPr>
              <p:sp>
                <p:nvSpPr>
                  <p:cNvPr id="15365" name="Rectangle: Rounded Corners 15364">
                    <a:extLst>
                      <a:ext uri="{FF2B5EF4-FFF2-40B4-BE49-F238E27FC236}">
                        <a16:creationId xmlns:a16="http://schemas.microsoft.com/office/drawing/2014/main" id="{CBCC4F50-0417-FBD5-BE90-DFBD1DB32177}"/>
                      </a:ext>
                    </a:extLst>
                  </p:cNvPr>
                  <p:cNvSpPr/>
                  <p:nvPr/>
                </p:nvSpPr>
                <p:spPr>
                  <a:xfrm>
                    <a:off x="5486400" y="2415462"/>
                    <a:ext cx="78105" cy="123217"/>
                  </a:xfrm>
                  <a:prstGeom prst="roundRect">
                    <a:avLst>
                      <a:gd name="adj" fmla="val 3055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5366" name="Rectangle: Rounded Corners 15365">
                    <a:extLst>
                      <a:ext uri="{FF2B5EF4-FFF2-40B4-BE49-F238E27FC236}">
                        <a16:creationId xmlns:a16="http://schemas.microsoft.com/office/drawing/2014/main" id="{F98CB3ED-F10C-541F-B9AF-039227961786}"/>
                      </a:ext>
                    </a:extLst>
                  </p:cNvPr>
                  <p:cNvSpPr/>
                  <p:nvPr/>
                </p:nvSpPr>
                <p:spPr>
                  <a:xfrm>
                    <a:off x="5179695" y="2415462"/>
                    <a:ext cx="78105" cy="123217"/>
                  </a:xfrm>
                  <a:prstGeom prst="roundRect">
                    <a:avLst>
                      <a:gd name="adj" fmla="val 3055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15367" name="Group 15366">
                    <a:extLst>
                      <a:ext uri="{FF2B5EF4-FFF2-40B4-BE49-F238E27FC236}">
                        <a16:creationId xmlns:a16="http://schemas.microsoft.com/office/drawing/2014/main" id="{CD1E7F66-F2F7-FF09-F3D1-BC56C2B9D62C}"/>
                      </a:ext>
                    </a:extLst>
                  </p:cNvPr>
                  <p:cNvGrpSpPr/>
                  <p:nvPr/>
                </p:nvGrpSpPr>
                <p:grpSpPr>
                  <a:xfrm>
                    <a:off x="5209223" y="2438400"/>
                    <a:ext cx="325755" cy="77342"/>
                    <a:chOff x="1301114" y="3429000"/>
                    <a:chExt cx="325755" cy="77342"/>
                  </a:xfrm>
                </p:grpSpPr>
                <p:sp>
                  <p:nvSpPr>
                    <p:cNvPr id="15368" name="Rectangle: Rounded Corners 15367">
                      <a:extLst>
                        <a:ext uri="{FF2B5EF4-FFF2-40B4-BE49-F238E27FC236}">
                          <a16:creationId xmlns:a16="http://schemas.microsoft.com/office/drawing/2014/main" id="{4E1DAB2B-D0E4-1BDF-0A9D-509B6A010C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1114" y="3429000"/>
                      <a:ext cx="325755" cy="27432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26000">
                          <a:schemeClr val="bg1">
                            <a:lumMod val="85000"/>
                          </a:schemeClr>
                        </a:gs>
                        <a:gs pos="70624">
                          <a:schemeClr val="tx1">
                            <a:lumMod val="50000"/>
                            <a:lumOff val="50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15369" name="Rectangle: Rounded Corners 15368">
                      <a:extLst>
                        <a:ext uri="{FF2B5EF4-FFF2-40B4-BE49-F238E27FC236}">
                          <a16:creationId xmlns:a16="http://schemas.microsoft.com/office/drawing/2014/main" id="{0BE85E6F-C808-1D4C-D7B4-11F5BEC597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1114" y="3478910"/>
                      <a:ext cx="325755" cy="27432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26000">
                          <a:schemeClr val="bg1">
                            <a:lumMod val="85000"/>
                          </a:schemeClr>
                        </a:gs>
                        <a:gs pos="70624">
                          <a:schemeClr val="tx1">
                            <a:lumMod val="50000"/>
                            <a:lumOff val="50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4188EA5-CE3D-47D8-458E-8D7777BD8ED7}"/>
                    </a:ext>
                  </a:extLst>
                </p:cNvPr>
                <p:cNvGrpSpPr/>
                <p:nvPr/>
              </p:nvGrpSpPr>
              <p:grpSpPr>
                <a:xfrm>
                  <a:off x="1941195" y="1979006"/>
                  <a:ext cx="384810" cy="123217"/>
                  <a:chOff x="5179695" y="2415462"/>
                  <a:chExt cx="384810" cy="123217"/>
                </a:xfrm>
              </p:grpSpPr>
              <p:sp>
                <p:nvSpPr>
                  <p:cNvPr id="31" name="Rectangle: Rounded Corners 30">
                    <a:extLst>
                      <a:ext uri="{FF2B5EF4-FFF2-40B4-BE49-F238E27FC236}">
                        <a16:creationId xmlns:a16="http://schemas.microsoft.com/office/drawing/2014/main" id="{87CD062D-DFF4-9FB9-5DD9-E1BB9A98A427}"/>
                      </a:ext>
                    </a:extLst>
                  </p:cNvPr>
                  <p:cNvSpPr/>
                  <p:nvPr/>
                </p:nvSpPr>
                <p:spPr>
                  <a:xfrm>
                    <a:off x="5486400" y="2415462"/>
                    <a:ext cx="78105" cy="123217"/>
                  </a:xfrm>
                  <a:prstGeom prst="roundRect">
                    <a:avLst>
                      <a:gd name="adj" fmla="val 3055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5360" name="Rectangle: Rounded Corners 15359">
                    <a:extLst>
                      <a:ext uri="{FF2B5EF4-FFF2-40B4-BE49-F238E27FC236}">
                        <a16:creationId xmlns:a16="http://schemas.microsoft.com/office/drawing/2014/main" id="{8D40CB17-4FE4-2817-5BF7-46178A23C1FA}"/>
                      </a:ext>
                    </a:extLst>
                  </p:cNvPr>
                  <p:cNvSpPr/>
                  <p:nvPr/>
                </p:nvSpPr>
                <p:spPr>
                  <a:xfrm>
                    <a:off x="5179695" y="2415462"/>
                    <a:ext cx="78105" cy="123217"/>
                  </a:xfrm>
                  <a:prstGeom prst="roundRect">
                    <a:avLst>
                      <a:gd name="adj" fmla="val 3055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15362" name="Group 15361">
                    <a:extLst>
                      <a:ext uri="{FF2B5EF4-FFF2-40B4-BE49-F238E27FC236}">
                        <a16:creationId xmlns:a16="http://schemas.microsoft.com/office/drawing/2014/main" id="{9BBCAEA6-6F51-85DB-ACF1-4CB29C89C563}"/>
                      </a:ext>
                    </a:extLst>
                  </p:cNvPr>
                  <p:cNvGrpSpPr/>
                  <p:nvPr/>
                </p:nvGrpSpPr>
                <p:grpSpPr>
                  <a:xfrm>
                    <a:off x="5209223" y="2438400"/>
                    <a:ext cx="325755" cy="77342"/>
                    <a:chOff x="1301114" y="3429000"/>
                    <a:chExt cx="325755" cy="77342"/>
                  </a:xfrm>
                </p:grpSpPr>
                <p:sp>
                  <p:nvSpPr>
                    <p:cNvPr id="15363" name="Rectangle: Rounded Corners 15362">
                      <a:extLst>
                        <a:ext uri="{FF2B5EF4-FFF2-40B4-BE49-F238E27FC236}">
                          <a16:creationId xmlns:a16="http://schemas.microsoft.com/office/drawing/2014/main" id="{5C648436-F0E9-C270-E64A-207889C7C2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1114" y="3429000"/>
                      <a:ext cx="325755" cy="27432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26000">
                          <a:schemeClr val="bg1">
                            <a:lumMod val="85000"/>
                          </a:schemeClr>
                        </a:gs>
                        <a:gs pos="70624">
                          <a:schemeClr val="tx1">
                            <a:lumMod val="50000"/>
                            <a:lumOff val="50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15364" name="Rectangle: Rounded Corners 15363">
                      <a:extLst>
                        <a:ext uri="{FF2B5EF4-FFF2-40B4-BE49-F238E27FC236}">
                          <a16:creationId xmlns:a16="http://schemas.microsoft.com/office/drawing/2014/main" id="{BA44E18C-620B-73A7-F96C-829841AE0A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1114" y="3478910"/>
                      <a:ext cx="325755" cy="27432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26000">
                          <a:schemeClr val="bg1">
                            <a:lumMod val="85000"/>
                          </a:schemeClr>
                        </a:gs>
                        <a:gs pos="70624">
                          <a:schemeClr val="tx1">
                            <a:lumMod val="50000"/>
                            <a:lumOff val="50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749A2DA3-4D06-D9BA-3813-3A1FC8169401}"/>
                    </a:ext>
                  </a:extLst>
                </p:cNvPr>
                <p:cNvGrpSpPr/>
                <p:nvPr/>
              </p:nvGrpSpPr>
              <p:grpSpPr>
                <a:xfrm>
                  <a:off x="1941195" y="2266450"/>
                  <a:ext cx="384810" cy="123217"/>
                  <a:chOff x="5179695" y="2415462"/>
                  <a:chExt cx="384810" cy="123217"/>
                </a:xfrm>
              </p:grpSpPr>
              <p:sp>
                <p:nvSpPr>
                  <p:cNvPr id="26" name="Rectangle: Rounded Corners 25">
                    <a:extLst>
                      <a:ext uri="{FF2B5EF4-FFF2-40B4-BE49-F238E27FC236}">
                        <a16:creationId xmlns:a16="http://schemas.microsoft.com/office/drawing/2014/main" id="{36856CBA-09C7-D773-0250-969964F47F01}"/>
                      </a:ext>
                    </a:extLst>
                  </p:cNvPr>
                  <p:cNvSpPr/>
                  <p:nvPr/>
                </p:nvSpPr>
                <p:spPr>
                  <a:xfrm>
                    <a:off x="5486400" y="2415462"/>
                    <a:ext cx="78105" cy="123217"/>
                  </a:xfrm>
                  <a:prstGeom prst="roundRect">
                    <a:avLst>
                      <a:gd name="adj" fmla="val 3055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7" name="Rectangle: Rounded Corners 26">
                    <a:extLst>
                      <a:ext uri="{FF2B5EF4-FFF2-40B4-BE49-F238E27FC236}">
                        <a16:creationId xmlns:a16="http://schemas.microsoft.com/office/drawing/2014/main" id="{AD0644D2-0C5F-7576-BFBA-B210FE171DCD}"/>
                      </a:ext>
                    </a:extLst>
                  </p:cNvPr>
                  <p:cNvSpPr/>
                  <p:nvPr/>
                </p:nvSpPr>
                <p:spPr>
                  <a:xfrm>
                    <a:off x="5179695" y="2415462"/>
                    <a:ext cx="78105" cy="123217"/>
                  </a:xfrm>
                  <a:prstGeom prst="roundRect">
                    <a:avLst>
                      <a:gd name="adj" fmla="val 3055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BC6E6988-D4B7-87AE-7C18-C2405A0615A0}"/>
                      </a:ext>
                    </a:extLst>
                  </p:cNvPr>
                  <p:cNvGrpSpPr/>
                  <p:nvPr/>
                </p:nvGrpSpPr>
                <p:grpSpPr>
                  <a:xfrm>
                    <a:off x="5209223" y="2438400"/>
                    <a:ext cx="325755" cy="77342"/>
                    <a:chOff x="1301114" y="3429000"/>
                    <a:chExt cx="325755" cy="77342"/>
                  </a:xfrm>
                </p:grpSpPr>
                <p:sp>
                  <p:nvSpPr>
                    <p:cNvPr id="29" name="Rectangle: Rounded Corners 28">
                      <a:extLst>
                        <a:ext uri="{FF2B5EF4-FFF2-40B4-BE49-F238E27FC236}">
                          <a16:creationId xmlns:a16="http://schemas.microsoft.com/office/drawing/2014/main" id="{E3DB4044-5FDB-60FC-1870-FC87776B69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1114" y="3429000"/>
                      <a:ext cx="325755" cy="27432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26000">
                          <a:schemeClr val="bg1">
                            <a:lumMod val="85000"/>
                          </a:schemeClr>
                        </a:gs>
                        <a:gs pos="70624">
                          <a:schemeClr val="tx1">
                            <a:lumMod val="50000"/>
                            <a:lumOff val="50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30" name="Rectangle: Rounded Corners 29">
                      <a:extLst>
                        <a:ext uri="{FF2B5EF4-FFF2-40B4-BE49-F238E27FC236}">
                          <a16:creationId xmlns:a16="http://schemas.microsoft.com/office/drawing/2014/main" id="{391313AD-050D-0EC7-3EE8-173E76B28A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1114" y="3478910"/>
                      <a:ext cx="325755" cy="27432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26000">
                          <a:schemeClr val="bg1">
                            <a:lumMod val="85000"/>
                          </a:schemeClr>
                        </a:gs>
                        <a:gs pos="70624">
                          <a:schemeClr val="tx1">
                            <a:lumMod val="50000"/>
                            <a:lumOff val="50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DF758CF6-89FE-ACA7-EFED-FF513421C731}"/>
                    </a:ext>
                  </a:extLst>
                </p:cNvPr>
                <p:cNvGrpSpPr/>
                <p:nvPr/>
              </p:nvGrpSpPr>
              <p:grpSpPr>
                <a:xfrm>
                  <a:off x="1941195" y="2553895"/>
                  <a:ext cx="384810" cy="123217"/>
                  <a:chOff x="5179695" y="2415462"/>
                  <a:chExt cx="384810" cy="123217"/>
                </a:xfrm>
              </p:grpSpPr>
              <p:sp>
                <p:nvSpPr>
                  <p:cNvPr id="21" name="Rectangle: Rounded Corners 20">
                    <a:extLst>
                      <a:ext uri="{FF2B5EF4-FFF2-40B4-BE49-F238E27FC236}">
                        <a16:creationId xmlns:a16="http://schemas.microsoft.com/office/drawing/2014/main" id="{F85DD9C6-23FF-B510-3975-1B61EA062428}"/>
                      </a:ext>
                    </a:extLst>
                  </p:cNvPr>
                  <p:cNvSpPr/>
                  <p:nvPr/>
                </p:nvSpPr>
                <p:spPr>
                  <a:xfrm>
                    <a:off x="5486400" y="2415462"/>
                    <a:ext cx="78105" cy="123217"/>
                  </a:xfrm>
                  <a:prstGeom prst="roundRect">
                    <a:avLst>
                      <a:gd name="adj" fmla="val 3055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2" name="Rectangle: Rounded Corners 21">
                    <a:extLst>
                      <a:ext uri="{FF2B5EF4-FFF2-40B4-BE49-F238E27FC236}">
                        <a16:creationId xmlns:a16="http://schemas.microsoft.com/office/drawing/2014/main" id="{FE9676E7-0509-C95C-FEF2-A84D69FC2464}"/>
                      </a:ext>
                    </a:extLst>
                  </p:cNvPr>
                  <p:cNvSpPr/>
                  <p:nvPr/>
                </p:nvSpPr>
                <p:spPr>
                  <a:xfrm>
                    <a:off x="5179695" y="2415462"/>
                    <a:ext cx="78105" cy="123217"/>
                  </a:xfrm>
                  <a:prstGeom prst="roundRect">
                    <a:avLst>
                      <a:gd name="adj" fmla="val 3055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3436EE91-DEB2-9962-6ED6-8EAD60310200}"/>
                      </a:ext>
                    </a:extLst>
                  </p:cNvPr>
                  <p:cNvGrpSpPr/>
                  <p:nvPr/>
                </p:nvGrpSpPr>
                <p:grpSpPr>
                  <a:xfrm>
                    <a:off x="5209223" y="2438400"/>
                    <a:ext cx="325755" cy="77342"/>
                    <a:chOff x="1301114" y="3429000"/>
                    <a:chExt cx="325755" cy="77342"/>
                  </a:xfrm>
                </p:grpSpPr>
                <p:sp>
                  <p:nvSpPr>
                    <p:cNvPr id="24" name="Rectangle: Rounded Corners 23">
                      <a:extLst>
                        <a:ext uri="{FF2B5EF4-FFF2-40B4-BE49-F238E27FC236}">
                          <a16:creationId xmlns:a16="http://schemas.microsoft.com/office/drawing/2014/main" id="{269A5D32-FE50-5DEE-6639-B21C82F7B6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1114" y="3429000"/>
                      <a:ext cx="325755" cy="27432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26000">
                          <a:schemeClr val="bg1">
                            <a:lumMod val="85000"/>
                          </a:schemeClr>
                        </a:gs>
                        <a:gs pos="70624">
                          <a:schemeClr val="tx1">
                            <a:lumMod val="50000"/>
                            <a:lumOff val="50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0BF311EB-8949-3436-8674-B4E42D0F58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1114" y="3478910"/>
                      <a:ext cx="325755" cy="27432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26000">
                          <a:schemeClr val="bg1">
                            <a:lumMod val="85000"/>
                          </a:schemeClr>
                        </a:gs>
                        <a:gs pos="70624">
                          <a:schemeClr val="tx1">
                            <a:lumMod val="50000"/>
                            <a:lumOff val="50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</p:grpSp>
          </p:grp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E4DE9893-E050-D3F6-E1C6-2B9D41453B4F}"/>
                </a:ext>
              </a:extLst>
            </p:cNvPr>
            <p:cNvGrpSpPr/>
            <p:nvPr/>
          </p:nvGrpSpPr>
          <p:grpSpPr>
            <a:xfrm>
              <a:off x="1576964" y="2460642"/>
              <a:ext cx="3006324" cy="833368"/>
              <a:chOff x="8921977" y="1298709"/>
              <a:chExt cx="4008432" cy="1111156"/>
            </a:xfrm>
          </p:grpSpPr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33249005-3EF1-13BB-DE87-00E0CAEF97FD}"/>
                  </a:ext>
                </a:extLst>
              </p:cNvPr>
              <p:cNvSpPr txBox="1"/>
              <p:nvPr/>
            </p:nvSpPr>
            <p:spPr>
              <a:xfrm>
                <a:off x="8921977" y="1298709"/>
                <a:ext cx="2926080" cy="45140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1600" b="1" noProof="1">
                    <a:solidFill>
                      <a:schemeClr val="bg1"/>
                    </a:solidFill>
                  </a:rPr>
                  <a:t>Multilingual-First Design </a:t>
                </a: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E1CE9F6E-7B4B-0943-218F-C01753BDDE88}"/>
                  </a:ext>
                </a:extLst>
              </p:cNvPr>
              <p:cNvSpPr txBox="1"/>
              <p:nvPr/>
            </p:nvSpPr>
            <p:spPr>
              <a:xfrm>
                <a:off x="8937028" y="1671202"/>
                <a:ext cx="3993381" cy="738663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lvl="0"/>
                <a:r>
                  <a:rPr lang="en-US" sz="1000" b="1" dirty="0">
                    <a:solidFill>
                      <a:schemeClr val="bg1"/>
                    </a:solidFill>
                  </a:rPr>
                  <a:t>Unlike most chatbots, it’s built to handle English, Hindi, and multiple regional languages from the start, ensuring no student feels left out due to language barriers.</a:t>
                </a:r>
                <a:endParaRPr lang="en-IN" sz="1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5371" name="Group 15370">
            <a:extLst>
              <a:ext uri="{FF2B5EF4-FFF2-40B4-BE49-F238E27FC236}">
                <a16:creationId xmlns:a16="http://schemas.microsoft.com/office/drawing/2014/main" id="{FC541D8D-057A-4035-43AD-6689F54088DA}"/>
              </a:ext>
            </a:extLst>
          </p:cNvPr>
          <p:cNvGrpSpPr/>
          <p:nvPr/>
        </p:nvGrpSpPr>
        <p:grpSpPr>
          <a:xfrm>
            <a:off x="116552" y="3103045"/>
            <a:ext cx="4214821" cy="971550"/>
            <a:chOff x="357178" y="2441410"/>
            <a:chExt cx="4214821" cy="971550"/>
          </a:xfrm>
        </p:grpSpPr>
        <p:grpSp>
          <p:nvGrpSpPr>
            <p:cNvPr id="15372" name="Group 15371">
              <a:extLst>
                <a:ext uri="{FF2B5EF4-FFF2-40B4-BE49-F238E27FC236}">
                  <a16:creationId xmlns:a16="http://schemas.microsoft.com/office/drawing/2014/main" id="{2A621212-7972-1133-E010-09F6822E1DD4}"/>
                </a:ext>
              </a:extLst>
            </p:cNvPr>
            <p:cNvGrpSpPr/>
            <p:nvPr/>
          </p:nvGrpSpPr>
          <p:grpSpPr>
            <a:xfrm>
              <a:off x="357178" y="2441410"/>
              <a:ext cx="4214821" cy="971550"/>
              <a:chOff x="944865" y="1531620"/>
              <a:chExt cx="4846335" cy="1295400"/>
            </a:xfrm>
          </p:grpSpPr>
          <p:sp>
            <p:nvSpPr>
              <p:cNvPr id="15377" name="Rectangle: Rounded Corners 15376">
                <a:extLst>
                  <a:ext uri="{FF2B5EF4-FFF2-40B4-BE49-F238E27FC236}">
                    <a16:creationId xmlns:a16="http://schemas.microsoft.com/office/drawing/2014/main" id="{C94B0825-B156-D786-620F-8065CC90E8FB}"/>
                  </a:ext>
                </a:extLst>
              </p:cNvPr>
              <p:cNvSpPr/>
              <p:nvPr/>
            </p:nvSpPr>
            <p:spPr>
              <a:xfrm>
                <a:off x="2179320" y="1531620"/>
                <a:ext cx="3611880" cy="1295400"/>
              </a:xfrm>
              <a:prstGeom prst="roundRect">
                <a:avLst>
                  <a:gd name="adj" fmla="val 7843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5378" name="Rectangle: Rounded Corners 15377">
                <a:extLst>
                  <a:ext uri="{FF2B5EF4-FFF2-40B4-BE49-F238E27FC236}">
                    <a16:creationId xmlns:a16="http://schemas.microsoft.com/office/drawing/2014/main" id="{A7F9D20A-313D-1B14-FECB-63F1449438CC}"/>
                  </a:ext>
                </a:extLst>
              </p:cNvPr>
              <p:cNvSpPr/>
              <p:nvPr/>
            </p:nvSpPr>
            <p:spPr>
              <a:xfrm>
                <a:off x="944865" y="1531620"/>
                <a:ext cx="1143014" cy="1295400"/>
              </a:xfrm>
              <a:prstGeom prst="roundRect">
                <a:avLst>
                  <a:gd name="adj" fmla="val 7843"/>
                </a:avLst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latin typeface="Comic Sans MS" panose="030F0702030302020204" pitchFamily="66" charset="0"/>
                  </a:rPr>
                  <a:t>2</a:t>
                </a:r>
              </a:p>
            </p:txBody>
          </p:sp>
          <p:grpSp>
            <p:nvGrpSpPr>
              <p:cNvPr id="15379" name="Group 15378">
                <a:extLst>
                  <a:ext uri="{FF2B5EF4-FFF2-40B4-BE49-F238E27FC236}">
                    <a16:creationId xmlns:a16="http://schemas.microsoft.com/office/drawing/2014/main" id="{F3941F03-4C36-2093-26BA-2EFCBE08FBED}"/>
                  </a:ext>
                </a:extLst>
              </p:cNvPr>
              <p:cNvGrpSpPr/>
              <p:nvPr/>
            </p:nvGrpSpPr>
            <p:grpSpPr>
              <a:xfrm>
                <a:off x="1941195" y="1686545"/>
                <a:ext cx="384810" cy="985550"/>
                <a:chOff x="1941195" y="1691562"/>
                <a:chExt cx="384810" cy="985550"/>
              </a:xfrm>
            </p:grpSpPr>
            <p:grpSp>
              <p:nvGrpSpPr>
                <p:cNvPr id="15380" name="Group 15379">
                  <a:extLst>
                    <a:ext uri="{FF2B5EF4-FFF2-40B4-BE49-F238E27FC236}">
                      <a16:creationId xmlns:a16="http://schemas.microsoft.com/office/drawing/2014/main" id="{40BB1C20-B839-2D99-CA00-E3E197784EBE}"/>
                    </a:ext>
                  </a:extLst>
                </p:cNvPr>
                <p:cNvGrpSpPr/>
                <p:nvPr/>
              </p:nvGrpSpPr>
              <p:grpSpPr>
                <a:xfrm>
                  <a:off x="1941195" y="1691562"/>
                  <a:ext cx="384810" cy="123217"/>
                  <a:chOff x="5179695" y="2415462"/>
                  <a:chExt cx="384810" cy="123217"/>
                </a:xfrm>
              </p:grpSpPr>
              <p:sp>
                <p:nvSpPr>
                  <p:cNvPr id="167" name="Rectangle: Rounded Corners 166">
                    <a:extLst>
                      <a:ext uri="{FF2B5EF4-FFF2-40B4-BE49-F238E27FC236}">
                        <a16:creationId xmlns:a16="http://schemas.microsoft.com/office/drawing/2014/main" id="{0A63F1CD-8947-9233-AC69-97B2749E358E}"/>
                      </a:ext>
                    </a:extLst>
                  </p:cNvPr>
                  <p:cNvSpPr/>
                  <p:nvPr/>
                </p:nvSpPr>
                <p:spPr>
                  <a:xfrm>
                    <a:off x="5486400" y="2415462"/>
                    <a:ext cx="78105" cy="123217"/>
                  </a:xfrm>
                  <a:prstGeom prst="roundRect">
                    <a:avLst>
                      <a:gd name="adj" fmla="val 3055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68" name="Rectangle: Rounded Corners 167">
                    <a:extLst>
                      <a:ext uri="{FF2B5EF4-FFF2-40B4-BE49-F238E27FC236}">
                        <a16:creationId xmlns:a16="http://schemas.microsoft.com/office/drawing/2014/main" id="{1240C112-3355-0D22-4200-2789210EEF4D}"/>
                      </a:ext>
                    </a:extLst>
                  </p:cNvPr>
                  <p:cNvSpPr/>
                  <p:nvPr/>
                </p:nvSpPr>
                <p:spPr>
                  <a:xfrm>
                    <a:off x="5179695" y="2415462"/>
                    <a:ext cx="78105" cy="123217"/>
                  </a:xfrm>
                  <a:prstGeom prst="roundRect">
                    <a:avLst>
                      <a:gd name="adj" fmla="val 3055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169" name="Group 168">
                    <a:extLst>
                      <a:ext uri="{FF2B5EF4-FFF2-40B4-BE49-F238E27FC236}">
                        <a16:creationId xmlns:a16="http://schemas.microsoft.com/office/drawing/2014/main" id="{5CFF4324-53BA-4FB9-0EA6-B8ACECECA567}"/>
                      </a:ext>
                    </a:extLst>
                  </p:cNvPr>
                  <p:cNvGrpSpPr/>
                  <p:nvPr/>
                </p:nvGrpSpPr>
                <p:grpSpPr>
                  <a:xfrm>
                    <a:off x="5209223" y="2438400"/>
                    <a:ext cx="325755" cy="77342"/>
                    <a:chOff x="1301114" y="3429000"/>
                    <a:chExt cx="325755" cy="77342"/>
                  </a:xfrm>
                </p:grpSpPr>
                <p:sp>
                  <p:nvSpPr>
                    <p:cNvPr id="170" name="Rectangle: Rounded Corners 169">
                      <a:extLst>
                        <a:ext uri="{FF2B5EF4-FFF2-40B4-BE49-F238E27FC236}">
                          <a16:creationId xmlns:a16="http://schemas.microsoft.com/office/drawing/2014/main" id="{8B6DBCC3-C725-B2A6-EECD-76D830ECEE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1114" y="3429000"/>
                      <a:ext cx="325755" cy="27432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26000">
                          <a:schemeClr val="bg1">
                            <a:lumMod val="85000"/>
                          </a:schemeClr>
                        </a:gs>
                        <a:gs pos="70624">
                          <a:schemeClr val="tx1">
                            <a:lumMod val="50000"/>
                            <a:lumOff val="50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171" name="Rectangle: Rounded Corners 170">
                      <a:extLst>
                        <a:ext uri="{FF2B5EF4-FFF2-40B4-BE49-F238E27FC236}">
                          <a16:creationId xmlns:a16="http://schemas.microsoft.com/office/drawing/2014/main" id="{6174D1A2-231E-6F7E-2260-A2EB9A6A1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1114" y="3478910"/>
                      <a:ext cx="325755" cy="27432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26000">
                          <a:schemeClr val="bg1">
                            <a:lumMod val="85000"/>
                          </a:schemeClr>
                        </a:gs>
                        <a:gs pos="70624">
                          <a:schemeClr val="tx1">
                            <a:lumMod val="50000"/>
                            <a:lumOff val="50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</p:grpSp>
            <p:grpSp>
              <p:nvGrpSpPr>
                <p:cNvPr id="15381" name="Group 15380">
                  <a:extLst>
                    <a:ext uri="{FF2B5EF4-FFF2-40B4-BE49-F238E27FC236}">
                      <a16:creationId xmlns:a16="http://schemas.microsoft.com/office/drawing/2014/main" id="{158E0BCE-533B-F71D-5431-D2C3B192D7A6}"/>
                    </a:ext>
                  </a:extLst>
                </p:cNvPr>
                <p:cNvGrpSpPr/>
                <p:nvPr/>
              </p:nvGrpSpPr>
              <p:grpSpPr>
                <a:xfrm>
                  <a:off x="1941195" y="1979006"/>
                  <a:ext cx="384810" cy="123217"/>
                  <a:chOff x="5179695" y="2415462"/>
                  <a:chExt cx="384810" cy="123217"/>
                </a:xfrm>
              </p:grpSpPr>
              <p:sp>
                <p:nvSpPr>
                  <p:cNvPr id="162" name="Rectangle: Rounded Corners 161">
                    <a:extLst>
                      <a:ext uri="{FF2B5EF4-FFF2-40B4-BE49-F238E27FC236}">
                        <a16:creationId xmlns:a16="http://schemas.microsoft.com/office/drawing/2014/main" id="{26B08672-514F-96CD-41FF-DDFF4172B700}"/>
                      </a:ext>
                    </a:extLst>
                  </p:cNvPr>
                  <p:cNvSpPr/>
                  <p:nvPr/>
                </p:nvSpPr>
                <p:spPr>
                  <a:xfrm>
                    <a:off x="5486400" y="2415462"/>
                    <a:ext cx="78105" cy="123217"/>
                  </a:xfrm>
                  <a:prstGeom prst="roundRect">
                    <a:avLst>
                      <a:gd name="adj" fmla="val 3055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63" name="Rectangle: Rounded Corners 162">
                    <a:extLst>
                      <a:ext uri="{FF2B5EF4-FFF2-40B4-BE49-F238E27FC236}">
                        <a16:creationId xmlns:a16="http://schemas.microsoft.com/office/drawing/2014/main" id="{2B58A8D5-9B5E-1565-E0E3-C168FF7A62CC}"/>
                      </a:ext>
                    </a:extLst>
                  </p:cNvPr>
                  <p:cNvSpPr/>
                  <p:nvPr/>
                </p:nvSpPr>
                <p:spPr>
                  <a:xfrm>
                    <a:off x="5179695" y="2415462"/>
                    <a:ext cx="78105" cy="123217"/>
                  </a:xfrm>
                  <a:prstGeom prst="roundRect">
                    <a:avLst>
                      <a:gd name="adj" fmla="val 3055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164" name="Group 163">
                    <a:extLst>
                      <a:ext uri="{FF2B5EF4-FFF2-40B4-BE49-F238E27FC236}">
                        <a16:creationId xmlns:a16="http://schemas.microsoft.com/office/drawing/2014/main" id="{16012B72-5D27-0B75-7B13-05DC845C30AD}"/>
                      </a:ext>
                    </a:extLst>
                  </p:cNvPr>
                  <p:cNvGrpSpPr/>
                  <p:nvPr/>
                </p:nvGrpSpPr>
                <p:grpSpPr>
                  <a:xfrm>
                    <a:off x="5209223" y="2438400"/>
                    <a:ext cx="325755" cy="77342"/>
                    <a:chOff x="1301114" y="3429000"/>
                    <a:chExt cx="325755" cy="77342"/>
                  </a:xfrm>
                </p:grpSpPr>
                <p:sp>
                  <p:nvSpPr>
                    <p:cNvPr id="165" name="Rectangle: Rounded Corners 164">
                      <a:extLst>
                        <a:ext uri="{FF2B5EF4-FFF2-40B4-BE49-F238E27FC236}">
                          <a16:creationId xmlns:a16="http://schemas.microsoft.com/office/drawing/2014/main" id="{B3399A18-233B-8B56-9D00-3B7D53631E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1114" y="3429000"/>
                      <a:ext cx="325755" cy="27432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26000">
                          <a:schemeClr val="bg1">
                            <a:lumMod val="85000"/>
                          </a:schemeClr>
                        </a:gs>
                        <a:gs pos="70624">
                          <a:schemeClr val="tx1">
                            <a:lumMod val="50000"/>
                            <a:lumOff val="50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166" name="Rectangle: Rounded Corners 165">
                      <a:extLst>
                        <a:ext uri="{FF2B5EF4-FFF2-40B4-BE49-F238E27FC236}">
                          <a16:creationId xmlns:a16="http://schemas.microsoft.com/office/drawing/2014/main" id="{A49C204B-EE82-CDB4-F7C6-4B414BB2FD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1114" y="3478910"/>
                      <a:ext cx="325755" cy="27432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26000">
                          <a:schemeClr val="bg1">
                            <a:lumMod val="85000"/>
                          </a:schemeClr>
                        </a:gs>
                        <a:gs pos="70624">
                          <a:schemeClr val="tx1">
                            <a:lumMod val="50000"/>
                            <a:lumOff val="50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</p:grpSp>
            <p:grpSp>
              <p:nvGrpSpPr>
                <p:cNvPr id="15382" name="Group 15381">
                  <a:extLst>
                    <a:ext uri="{FF2B5EF4-FFF2-40B4-BE49-F238E27FC236}">
                      <a16:creationId xmlns:a16="http://schemas.microsoft.com/office/drawing/2014/main" id="{D3DED519-3A6B-EA8E-9DE4-B0DEDBFE19BE}"/>
                    </a:ext>
                  </a:extLst>
                </p:cNvPr>
                <p:cNvGrpSpPr/>
                <p:nvPr/>
              </p:nvGrpSpPr>
              <p:grpSpPr>
                <a:xfrm>
                  <a:off x="1941195" y="2266450"/>
                  <a:ext cx="384810" cy="123217"/>
                  <a:chOff x="5179695" y="2415462"/>
                  <a:chExt cx="384810" cy="123217"/>
                </a:xfrm>
              </p:grpSpPr>
              <p:sp>
                <p:nvSpPr>
                  <p:cNvPr id="15389" name="Rectangle: Rounded Corners 15388">
                    <a:extLst>
                      <a:ext uri="{FF2B5EF4-FFF2-40B4-BE49-F238E27FC236}">
                        <a16:creationId xmlns:a16="http://schemas.microsoft.com/office/drawing/2014/main" id="{45C552B7-E70C-51FF-1D0E-1605403215F2}"/>
                      </a:ext>
                    </a:extLst>
                  </p:cNvPr>
                  <p:cNvSpPr/>
                  <p:nvPr/>
                </p:nvSpPr>
                <p:spPr>
                  <a:xfrm>
                    <a:off x="5486400" y="2415462"/>
                    <a:ext cx="78105" cy="123217"/>
                  </a:xfrm>
                  <a:prstGeom prst="roundRect">
                    <a:avLst>
                      <a:gd name="adj" fmla="val 3055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5390" name="Rectangle: Rounded Corners 15389">
                    <a:extLst>
                      <a:ext uri="{FF2B5EF4-FFF2-40B4-BE49-F238E27FC236}">
                        <a16:creationId xmlns:a16="http://schemas.microsoft.com/office/drawing/2014/main" id="{3C8880A9-28CD-4151-35AF-C0944308A1D5}"/>
                      </a:ext>
                    </a:extLst>
                  </p:cNvPr>
                  <p:cNvSpPr/>
                  <p:nvPr/>
                </p:nvSpPr>
                <p:spPr>
                  <a:xfrm>
                    <a:off x="5179695" y="2415462"/>
                    <a:ext cx="78105" cy="123217"/>
                  </a:xfrm>
                  <a:prstGeom prst="roundRect">
                    <a:avLst>
                      <a:gd name="adj" fmla="val 3055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15391" name="Group 15390">
                    <a:extLst>
                      <a:ext uri="{FF2B5EF4-FFF2-40B4-BE49-F238E27FC236}">
                        <a16:creationId xmlns:a16="http://schemas.microsoft.com/office/drawing/2014/main" id="{CE5F42A6-B72B-EFB2-7578-4825204E3DE6}"/>
                      </a:ext>
                    </a:extLst>
                  </p:cNvPr>
                  <p:cNvGrpSpPr/>
                  <p:nvPr/>
                </p:nvGrpSpPr>
                <p:grpSpPr>
                  <a:xfrm>
                    <a:off x="5209223" y="2438400"/>
                    <a:ext cx="325755" cy="77342"/>
                    <a:chOff x="1301114" y="3429000"/>
                    <a:chExt cx="325755" cy="77342"/>
                  </a:xfrm>
                </p:grpSpPr>
                <p:sp>
                  <p:nvSpPr>
                    <p:cNvPr id="160" name="Rectangle: Rounded Corners 159">
                      <a:extLst>
                        <a:ext uri="{FF2B5EF4-FFF2-40B4-BE49-F238E27FC236}">
                          <a16:creationId xmlns:a16="http://schemas.microsoft.com/office/drawing/2014/main" id="{7B023ECA-C3CB-9508-E727-13C2D3AAC9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1114" y="3429000"/>
                      <a:ext cx="325755" cy="27432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26000">
                          <a:schemeClr val="bg1">
                            <a:lumMod val="85000"/>
                          </a:schemeClr>
                        </a:gs>
                        <a:gs pos="70624">
                          <a:schemeClr val="tx1">
                            <a:lumMod val="50000"/>
                            <a:lumOff val="50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161" name="Rectangle: Rounded Corners 160">
                      <a:extLst>
                        <a:ext uri="{FF2B5EF4-FFF2-40B4-BE49-F238E27FC236}">
                          <a16:creationId xmlns:a16="http://schemas.microsoft.com/office/drawing/2014/main" id="{5127B2EF-59E4-34EB-F3CC-BCD2DA0C05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1114" y="3478910"/>
                      <a:ext cx="325755" cy="27432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26000">
                          <a:schemeClr val="bg1">
                            <a:lumMod val="85000"/>
                          </a:schemeClr>
                        </a:gs>
                        <a:gs pos="70624">
                          <a:schemeClr val="tx1">
                            <a:lumMod val="50000"/>
                            <a:lumOff val="50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</p:grpSp>
            <p:grpSp>
              <p:nvGrpSpPr>
                <p:cNvPr id="15383" name="Group 15382">
                  <a:extLst>
                    <a:ext uri="{FF2B5EF4-FFF2-40B4-BE49-F238E27FC236}">
                      <a16:creationId xmlns:a16="http://schemas.microsoft.com/office/drawing/2014/main" id="{A0AA81D2-5C00-C09D-BB64-C82F1D581A68}"/>
                    </a:ext>
                  </a:extLst>
                </p:cNvPr>
                <p:cNvGrpSpPr/>
                <p:nvPr/>
              </p:nvGrpSpPr>
              <p:grpSpPr>
                <a:xfrm>
                  <a:off x="1941195" y="2553895"/>
                  <a:ext cx="384810" cy="123217"/>
                  <a:chOff x="5179695" y="2415462"/>
                  <a:chExt cx="384810" cy="123217"/>
                </a:xfrm>
              </p:grpSpPr>
              <p:sp>
                <p:nvSpPr>
                  <p:cNvPr id="15384" name="Rectangle: Rounded Corners 15383">
                    <a:extLst>
                      <a:ext uri="{FF2B5EF4-FFF2-40B4-BE49-F238E27FC236}">
                        <a16:creationId xmlns:a16="http://schemas.microsoft.com/office/drawing/2014/main" id="{A12F78AC-F039-E56B-DD6F-C56A16E4D11F}"/>
                      </a:ext>
                    </a:extLst>
                  </p:cNvPr>
                  <p:cNvSpPr/>
                  <p:nvPr/>
                </p:nvSpPr>
                <p:spPr>
                  <a:xfrm>
                    <a:off x="5486400" y="2415462"/>
                    <a:ext cx="78105" cy="123217"/>
                  </a:xfrm>
                  <a:prstGeom prst="roundRect">
                    <a:avLst>
                      <a:gd name="adj" fmla="val 3055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5385" name="Rectangle: Rounded Corners 15384">
                    <a:extLst>
                      <a:ext uri="{FF2B5EF4-FFF2-40B4-BE49-F238E27FC236}">
                        <a16:creationId xmlns:a16="http://schemas.microsoft.com/office/drawing/2014/main" id="{1035FB85-EBD9-6490-EBC9-206EDEE4133B}"/>
                      </a:ext>
                    </a:extLst>
                  </p:cNvPr>
                  <p:cNvSpPr/>
                  <p:nvPr/>
                </p:nvSpPr>
                <p:spPr>
                  <a:xfrm>
                    <a:off x="5179695" y="2415462"/>
                    <a:ext cx="78105" cy="123217"/>
                  </a:xfrm>
                  <a:prstGeom prst="roundRect">
                    <a:avLst>
                      <a:gd name="adj" fmla="val 3055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15386" name="Group 15385">
                    <a:extLst>
                      <a:ext uri="{FF2B5EF4-FFF2-40B4-BE49-F238E27FC236}">
                        <a16:creationId xmlns:a16="http://schemas.microsoft.com/office/drawing/2014/main" id="{EC3BD1DE-E643-E718-940C-4112CD7E1730}"/>
                      </a:ext>
                    </a:extLst>
                  </p:cNvPr>
                  <p:cNvGrpSpPr/>
                  <p:nvPr/>
                </p:nvGrpSpPr>
                <p:grpSpPr>
                  <a:xfrm>
                    <a:off x="5209223" y="2438400"/>
                    <a:ext cx="325755" cy="77342"/>
                    <a:chOff x="1301114" y="3429000"/>
                    <a:chExt cx="325755" cy="77342"/>
                  </a:xfrm>
                </p:grpSpPr>
                <p:sp>
                  <p:nvSpPr>
                    <p:cNvPr id="15387" name="Rectangle: Rounded Corners 15386">
                      <a:extLst>
                        <a:ext uri="{FF2B5EF4-FFF2-40B4-BE49-F238E27FC236}">
                          <a16:creationId xmlns:a16="http://schemas.microsoft.com/office/drawing/2014/main" id="{F29718A3-4434-2D38-A9E0-6AD674F575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1114" y="3429000"/>
                      <a:ext cx="325755" cy="27432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26000">
                          <a:schemeClr val="bg1">
                            <a:lumMod val="85000"/>
                          </a:schemeClr>
                        </a:gs>
                        <a:gs pos="70624">
                          <a:schemeClr val="tx1">
                            <a:lumMod val="50000"/>
                            <a:lumOff val="50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15388" name="Rectangle: Rounded Corners 15387">
                      <a:extLst>
                        <a:ext uri="{FF2B5EF4-FFF2-40B4-BE49-F238E27FC236}">
                          <a16:creationId xmlns:a16="http://schemas.microsoft.com/office/drawing/2014/main" id="{649DF640-FE4E-1FEB-7002-5D096C043A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1114" y="3478910"/>
                      <a:ext cx="325755" cy="27432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26000">
                          <a:schemeClr val="bg1">
                            <a:lumMod val="85000"/>
                          </a:schemeClr>
                        </a:gs>
                        <a:gs pos="70624">
                          <a:schemeClr val="tx1">
                            <a:lumMod val="50000"/>
                            <a:lumOff val="50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</p:grpSp>
          </p:grpSp>
        </p:grpSp>
        <p:grpSp>
          <p:nvGrpSpPr>
            <p:cNvPr id="15374" name="Group 15373">
              <a:extLst>
                <a:ext uri="{FF2B5EF4-FFF2-40B4-BE49-F238E27FC236}">
                  <a16:creationId xmlns:a16="http://schemas.microsoft.com/office/drawing/2014/main" id="{29532087-CC5D-4D04-99F1-778EDE721FF3}"/>
                </a:ext>
              </a:extLst>
            </p:cNvPr>
            <p:cNvGrpSpPr/>
            <p:nvPr/>
          </p:nvGrpSpPr>
          <p:grpSpPr>
            <a:xfrm>
              <a:off x="1159838" y="2472411"/>
              <a:ext cx="3318117" cy="843890"/>
              <a:chOff x="8365809" y="1314402"/>
              <a:chExt cx="4424156" cy="1125185"/>
            </a:xfrm>
          </p:grpSpPr>
          <p:sp>
            <p:nvSpPr>
              <p:cNvPr id="15375" name="TextBox 15374">
                <a:extLst>
                  <a:ext uri="{FF2B5EF4-FFF2-40B4-BE49-F238E27FC236}">
                    <a16:creationId xmlns:a16="http://schemas.microsoft.com/office/drawing/2014/main" id="{3BC7CD79-6971-C330-4B6A-29542529F1F8}"/>
                  </a:ext>
                </a:extLst>
              </p:cNvPr>
              <p:cNvSpPr txBox="1"/>
              <p:nvPr/>
            </p:nvSpPr>
            <p:spPr>
              <a:xfrm>
                <a:off x="8951009" y="1314402"/>
                <a:ext cx="2926080" cy="45140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lvl="0"/>
                <a:r>
                  <a:rPr lang="en-IN" sz="1600" b="1" dirty="0">
                    <a:solidFill>
                      <a:schemeClr val="bg1"/>
                    </a:solidFill>
                  </a:rPr>
                  <a:t>Hybrid model</a:t>
                </a:r>
              </a:p>
            </p:txBody>
          </p:sp>
          <p:sp>
            <p:nvSpPr>
              <p:cNvPr id="15376" name="TextBox 15375">
                <a:extLst>
                  <a:ext uri="{FF2B5EF4-FFF2-40B4-BE49-F238E27FC236}">
                    <a16:creationId xmlns:a16="http://schemas.microsoft.com/office/drawing/2014/main" id="{FB8EFE6E-7299-2565-628F-06D65C0462DD}"/>
                  </a:ext>
                </a:extLst>
              </p:cNvPr>
              <p:cNvSpPr txBox="1"/>
              <p:nvPr/>
            </p:nvSpPr>
            <p:spPr>
              <a:xfrm>
                <a:off x="8365809" y="1670147"/>
                <a:ext cx="4424156" cy="769440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lvl="1"/>
                <a:r>
                  <a:rPr lang="en-US" sz="1050" b="1" dirty="0">
                    <a:solidFill>
                      <a:schemeClr val="bg1"/>
                    </a:solidFill>
                  </a:rPr>
                  <a:t>Uses AI for quick, automated answers to FAQs, but seamlessly escalates complex or unique cases to staff, ensuring both efficiency and human support.</a:t>
                </a:r>
                <a:endParaRPr lang="en-IN" sz="105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029C119-9630-5E80-DE58-8946A49D8010}"/>
              </a:ext>
            </a:extLst>
          </p:cNvPr>
          <p:cNvGrpSpPr/>
          <p:nvPr/>
        </p:nvGrpSpPr>
        <p:grpSpPr>
          <a:xfrm>
            <a:off x="116552" y="4183757"/>
            <a:ext cx="4214820" cy="971550"/>
            <a:chOff x="357178" y="2441410"/>
            <a:chExt cx="4214820" cy="971550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616169DA-FD14-E5E2-B48D-12DD995E4242}"/>
                </a:ext>
              </a:extLst>
            </p:cNvPr>
            <p:cNvGrpSpPr/>
            <p:nvPr/>
          </p:nvGrpSpPr>
          <p:grpSpPr>
            <a:xfrm>
              <a:off x="357178" y="2441410"/>
              <a:ext cx="4214820" cy="971550"/>
              <a:chOff x="944865" y="1531620"/>
              <a:chExt cx="4846334" cy="1295400"/>
            </a:xfrm>
          </p:grpSpPr>
          <p:sp>
            <p:nvSpPr>
              <p:cNvPr id="179" name="Rectangle: Rounded Corners 178">
                <a:extLst>
                  <a:ext uri="{FF2B5EF4-FFF2-40B4-BE49-F238E27FC236}">
                    <a16:creationId xmlns:a16="http://schemas.microsoft.com/office/drawing/2014/main" id="{B7774D66-54EB-34A3-2BF9-CD443D46C5C0}"/>
                  </a:ext>
                </a:extLst>
              </p:cNvPr>
              <p:cNvSpPr/>
              <p:nvPr/>
            </p:nvSpPr>
            <p:spPr>
              <a:xfrm>
                <a:off x="2179320" y="1531620"/>
                <a:ext cx="3611879" cy="1295400"/>
              </a:xfrm>
              <a:prstGeom prst="roundRect">
                <a:avLst>
                  <a:gd name="adj" fmla="val 7843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80" name="Rectangle: Rounded Corners 179">
                <a:extLst>
                  <a:ext uri="{FF2B5EF4-FFF2-40B4-BE49-F238E27FC236}">
                    <a16:creationId xmlns:a16="http://schemas.microsoft.com/office/drawing/2014/main" id="{2F042A60-9983-3C85-A163-3A6B789C3B9E}"/>
                  </a:ext>
                </a:extLst>
              </p:cNvPr>
              <p:cNvSpPr/>
              <p:nvPr/>
            </p:nvSpPr>
            <p:spPr>
              <a:xfrm>
                <a:off x="944865" y="1531620"/>
                <a:ext cx="1143014" cy="1295400"/>
              </a:xfrm>
              <a:prstGeom prst="roundRect">
                <a:avLst>
                  <a:gd name="adj" fmla="val 7843"/>
                </a:avLst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latin typeface="Comic Sans MS" panose="030F0702030302020204" pitchFamily="66" charset="0"/>
                  </a:rPr>
                  <a:t>3</a:t>
                </a:r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09D279D9-3247-BC5D-C8BD-28A98F48F219}"/>
                  </a:ext>
                </a:extLst>
              </p:cNvPr>
              <p:cNvGrpSpPr/>
              <p:nvPr/>
            </p:nvGrpSpPr>
            <p:grpSpPr>
              <a:xfrm>
                <a:off x="1941195" y="1686545"/>
                <a:ext cx="384810" cy="985550"/>
                <a:chOff x="1941195" y="1691562"/>
                <a:chExt cx="384810" cy="985550"/>
              </a:xfrm>
            </p:grpSpPr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66F06342-AB36-0000-E796-B86D609CFDBB}"/>
                    </a:ext>
                  </a:extLst>
                </p:cNvPr>
                <p:cNvGrpSpPr/>
                <p:nvPr/>
              </p:nvGrpSpPr>
              <p:grpSpPr>
                <a:xfrm>
                  <a:off x="1941195" y="1691562"/>
                  <a:ext cx="384810" cy="123217"/>
                  <a:chOff x="5179695" y="2415462"/>
                  <a:chExt cx="384810" cy="123217"/>
                </a:xfrm>
              </p:grpSpPr>
              <p:sp>
                <p:nvSpPr>
                  <p:cNvPr id="15404" name="Rectangle: Rounded Corners 15403">
                    <a:extLst>
                      <a:ext uri="{FF2B5EF4-FFF2-40B4-BE49-F238E27FC236}">
                        <a16:creationId xmlns:a16="http://schemas.microsoft.com/office/drawing/2014/main" id="{B5437981-C1B6-A4D7-8425-B56F02CC8D13}"/>
                      </a:ext>
                    </a:extLst>
                  </p:cNvPr>
                  <p:cNvSpPr/>
                  <p:nvPr/>
                </p:nvSpPr>
                <p:spPr>
                  <a:xfrm>
                    <a:off x="5486400" y="2415462"/>
                    <a:ext cx="78105" cy="123217"/>
                  </a:xfrm>
                  <a:prstGeom prst="roundRect">
                    <a:avLst>
                      <a:gd name="adj" fmla="val 3055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5405" name="Rectangle: Rounded Corners 15404">
                    <a:extLst>
                      <a:ext uri="{FF2B5EF4-FFF2-40B4-BE49-F238E27FC236}">
                        <a16:creationId xmlns:a16="http://schemas.microsoft.com/office/drawing/2014/main" id="{257FE2F9-8B1C-F4C3-2212-58C9052D843F}"/>
                      </a:ext>
                    </a:extLst>
                  </p:cNvPr>
                  <p:cNvSpPr/>
                  <p:nvPr/>
                </p:nvSpPr>
                <p:spPr>
                  <a:xfrm>
                    <a:off x="5179695" y="2415462"/>
                    <a:ext cx="78105" cy="123217"/>
                  </a:xfrm>
                  <a:prstGeom prst="roundRect">
                    <a:avLst>
                      <a:gd name="adj" fmla="val 3055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15406" name="Group 15405">
                    <a:extLst>
                      <a:ext uri="{FF2B5EF4-FFF2-40B4-BE49-F238E27FC236}">
                        <a16:creationId xmlns:a16="http://schemas.microsoft.com/office/drawing/2014/main" id="{0B4EE92D-CC42-5753-59BF-2B9B0ED38A98}"/>
                      </a:ext>
                    </a:extLst>
                  </p:cNvPr>
                  <p:cNvGrpSpPr/>
                  <p:nvPr/>
                </p:nvGrpSpPr>
                <p:grpSpPr>
                  <a:xfrm>
                    <a:off x="5209223" y="2438400"/>
                    <a:ext cx="325755" cy="77342"/>
                    <a:chOff x="1301114" y="3429000"/>
                    <a:chExt cx="325755" cy="77342"/>
                  </a:xfrm>
                </p:grpSpPr>
                <p:sp>
                  <p:nvSpPr>
                    <p:cNvPr id="15407" name="Rectangle: Rounded Corners 15406">
                      <a:extLst>
                        <a:ext uri="{FF2B5EF4-FFF2-40B4-BE49-F238E27FC236}">
                          <a16:creationId xmlns:a16="http://schemas.microsoft.com/office/drawing/2014/main" id="{4C55E6A4-63EF-9105-A6C6-6DD07ED78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1114" y="3429000"/>
                      <a:ext cx="325755" cy="27432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26000">
                          <a:schemeClr val="bg1">
                            <a:lumMod val="85000"/>
                          </a:schemeClr>
                        </a:gs>
                        <a:gs pos="70624">
                          <a:schemeClr val="tx1">
                            <a:lumMod val="50000"/>
                            <a:lumOff val="50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15408" name="Rectangle: Rounded Corners 15407">
                      <a:extLst>
                        <a:ext uri="{FF2B5EF4-FFF2-40B4-BE49-F238E27FC236}">
                          <a16:creationId xmlns:a16="http://schemas.microsoft.com/office/drawing/2014/main" id="{0F8C4EFD-C644-0943-B5D5-B445771AEB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1114" y="3478910"/>
                      <a:ext cx="325755" cy="27432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26000">
                          <a:schemeClr val="bg1">
                            <a:lumMod val="85000"/>
                          </a:schemeClr>
                        </a:gs>
                        <a:gs pos="70624">
                          <a:schemeClr val="tx1">
                            <a:lumMod val="50000"/>
                            <a:lumOff val="50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A81CBFE1-97EE-F901-DFF2-31EAC78913E4}"/>
                    </a:ext>
                  </a:extLst>
                </p:cNvPr>
                <p:cNvGrpSpPr/>
                <p:nvPr/>
              </p:nvGrpSpPr>
              <p:grpSpPr>
                <a:xfrm>
                  <a:off x="1941195" y="1979006"/>
                  <a:ext cx="384810" cy="123217"/>
                  <a:chOff x="5179695" y="2415462"/>
                  <a:chExt cx="384810" cy="123217"/>
                </a:xfrm>
              </p:grpSpPr>
              <p:sp>
                <p:nvSpPr>
                  <p:cNvPr id="15399" name="Rectangle: Rounded Corners 15398">
                    <a:extLst>
                      <a:ext uri="{FF2B5EF4-FFF2-40B4-BE49-F238E27FC236}">
                        <a16:creationId xmlns:a16="http://schemas.microsoft.com/office/drawing/2014/main" id="{2FC8083D-DE1A-69A3-71F4-545B75452B54}"/>
                      </a:ext>
                    </a:extLst>
                  </p:cNvPr>
                  <p:cNvSpPr/>
                  <p:nvPr/>
                </p:nvSpPr>
                <p:spPr>
                  <a:xfrm>
                    <a:off x="5486400" y="2415462"/>
                    <a:ext cx="78105" cy="123217"/>
                  </a:xfrm>
                  <a:prstGeom prst="roundRect">
                    <a:avLst>
                      <a:gd name="adj" fmla="val 3055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5400" name="Rectangle: Rounded Corners 15399">
                    <a:extLst>
                      <a:ext uri="{FF2B5EF4-FFF2-40B4-BE49-F238E27FC236}">
                        <a16:creationId xmlns:a16="http://schemas.microsoft.com/office/drawing/2014/main" id="{09C9E3FD-669C-8079-637D-8E1FC4033F45}"/>
                      </a:ext>
                    </a:extLst>
                  </p:cNvPr>
                  <p:cNvSpPr/>
                  <p:nvPr/>
                </p:nvSpPr>
                <p:spPr>
                  <a:xfrm>
                    <a:off x="5179695" y="2415462"/>
                    <a:ext cx="78105" cy="123217"/>
                  </a:xfrm>
                  <a:prstGeom prst="roundRect">
                    <a:avLst>
                      <a:gd name="adj" fmla="val 3055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15401" name="Group 15400">
                    <a:extLst>
                      <a:ext uri="{FF2B5EF4-FFF2-40B4-BE49-F238E27FC236}">
                        <a16:creationId xmlns:a16="http://schemas.microsoft.com/office/drawing/2014/main" id="{A81C6C1B-7C02-FC52-8355-45316CE169EB}"/>
                      </a:ext>
                    </a:extLst>
                  </p:cNvPr>
                  <p:cNvGrpSpPr/>
                  <p:nvPr/>
                </p:nvGrpSpPr>
                <p:grpSpPr>
                  <a:xfrm>
                    <a:off x="5209223" y="2438400"/>
                    <a:ext cx="325755" cy="77342"/>
                    <a:chOff x="1301114" y="3429000"/>
                    <a:chExt cx="325755" cy="77342"/>
                  </a:xfrm>
                </p:grpSpPr>
                <p:sp>
                  <p:nvSpPr>
                    <p:cNvPr id="15402" name="Rectangle: Rounded Corners 15401">
                      <a:extLst>
                        <a:ext uri="{FF2B5EF4-FFF2-40B4-BE49-F238E27FC236}">
                          <a16:creationId xmlns:a16="http://schemas.microsoft.com/office/drawing/2014/main" id="{00157C94-221F-CB5A-8A2E-32D736AEC7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1114" y="3429000"/>
                      <a:ext cx="325755" cy="27432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26000">
                          <a:schemeClr val="bg1">
                            <a:lumMod val="85000"/>
                          </a:schemeClr>
                        </a:gs>
                        <a:gs pos="70624">
                          <a:schemeClr val="tx1">
                            <a:lumMod val="50000"/>
                            <a:lumOff val="50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15403" name="Rectangle: Rounded Corners 15402">
                      <a:extLst>
                        <a:ext uri="{FF2B5EF4-FFF2-40B4-BE49-F238E27FC236}">
                          <a16:creationId xmlns:a16="http://schemas.microsoft.com/office/drawing/2014/main" id="{9E939D7A-476A-1D83-9ABD-1A43BB53CB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1114" y="3478910"/>
                      <a:ext cx="325755" cy="27432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26000">
                          <a:schemeClr val="bg1">
                            <a:lumMod val="85000"/>
                          </a:schemeClr>
                        </a:gs>
                        <a:gs pos="70624">
                          <a:schemeClr val="tx1">
                            <a:lumMod val="50000"/>
                            <a:lumOff val="50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1725B27C-DE9B-903B-E0E4-B26A461740D8}"/>
                    </a:ext>
                  </a:extLst>
                </p:cNvPr>
                <p:cNvGrpSpPr/>
                <p:nvPr/>
              </p:nvGrpSpPr>
              <p:grpSpPr>
                <a:xfrm>
                  <a:off x="1941195" y="2266450"/>
                  <a:ext cx="384810" cy="123217"/>
                  <a:chOff x="5179695" y="2415462"/>
                  <a:chExt cx="384810" cy="123217"/>
                </a:xfrm>
              </p:grpSpPr>
              <p:sp>
                <p:nvSpPr>
                  <p:cNvPr id="15394" name="Rectangle: Rounded Corners 15393">
                    <a:extLst>
                      <a:ext uri="{FF2B5EF4-FFF2-40B4-BE49-F238E27FC236}">
                        <a16:creationId xmlns:a16="http://schemas.microsoft.com/office/drawing/2014/main" id="{01F44E04-7379-0D5A-62DB-FAE8F9DBBBA5}"/>
                      </a:ext>
                    </a:extLst>
                  </p:cNvPr>
                  <p:cNvSpPr/>
                  <p:nvPr/>
                </p:nvSpPr>
                <p:spPr>
                  <a:xfrm>
                    <a:off x="5486400" y="2415462"/>
                    <a:ext cx="78105" cy="123217"/>
                  </a:xfrm>
                  <a:prstGeom prst="roundRect">
                    <a:avLst>
                      <a:gd name="adj" fmla="val 3055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5395" name="Rectangle: Rounded Corners 15394">
                    <a:extLst>
                      <a:ext uri="{FF2B5EF4-FFF2-40B4-BE49-F238E27FC236}">
                        <a16:creationId xmlns:a16="http://schemas.microsoft.com/office/drawing/2014/main" id="{CCC32BB6-1803-0AB9-4ED1-78BACE00F71C}"/>
                      </a:ext>
                    </a:extLst>
                  </p:cNvPr>
                  <p:cNvSpPr/>
                  <p:nvPr/>
                </p:nvSpPr>
                <p:spPr>
                  <a:xfrm>
                    <a:off x="5179695" y="2415462"/>
                    <a:ext cx="78105" cy="123217"/>
                  </a:xfrm>
                  <a:prstGeom prst="roundRect">
                    <a:avLst>
                      <a:gd name="adj" fmla="val 3055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15396" name="Group 15395">
                    <a:extLst>
                      <a:ext uri="{FF2B5EF4-FFF2-40B4-BE49-F238E27FC236}">
                        <a16:creationId xmlns:a16="http://schemas.microsoft.com/office/drawing/2014/main" id="{1DAE96C1-2817-9620-EE19-22BE873A67F6}"/>
                      </a:ext>
                    </a:extLst>
                  </p:cNvPr>
                  <p:cNvGrpSpPr/>
                  <p:nvPr/>
                </p:nvGrpSpPr>
                <p:grpSpPr>
                  <a:xfrm>
                    <a:off x="5209223" y="2438400"/>
                    <a:ext cx="325755" cy="77342"/>
                    <a:chOff x="1301114" y="3429000"/>
                    <a:chExt cx="325755" cy="77342"/>
                  </a:xfrm>
                </p:grpSpPr>
                <p:sp>
                  <p:nvSpPr>
                    <p:cNvPr id="15397" name="Rectangle: Rounded Corners 15396">
                      <a:extLst>
                        <a:ext uri="{FF2B5EF4-FFF2-40B4-BE49-F238E27FC236}">
                          <a16:creationId xmlns:a16="http://schemas.microsoft.com/office/drawing/2014/main" id="{C7EEF373-4BA9-3244-4E70-3CD3E07005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1114" y="3429000"/>
                      <a:ext cx="325755" cy="27432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26000">
                          <a:schemeClr val="bg1">
                            <a:lumMod val="85000"/>
                          </a:schemeClr>
                        </a:gs>
                        <a:gs pos="70624">
                          <a:schemeClr val="tx1">
                            <a:lumMod val="50000"/>
                            <a:lumOff val="50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15398" name="Rectangle: Rounded Corners 15397">
                      <a:extLst>
                        <a:ext uri="{FF2B5EF4-FFF2-40B4-BE49-F238E27FC236}">
                          <a16:creationId xmlns:a16="http://schemas.microsoft.com/office/drawing/2014/main" id="{F57A6CD4-020A-F75C-15E9-EC1443471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1114" y="3478910"/>
                      <a:ext cx="325755" cy="27432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26000">
                          <a:schemeClr val="bg1">
                            <a:lumMod val="85000"/>
                          </a:schemeClr>
                        </a:gs>
                        <a:gs pos="70624">
                          <a:schemeClr val="tx1">
                            <a:lumMod val="50000"/>
                            <a:lumOff val="50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</p:grpSp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06623096-DEB8-B536-1AEC-438E94B4F726}"/>
                    </a:ext>
                  </a:extLst>
                </p:cNvPr>
                <p:cNvGrpSpPr/>
                <p:nvPr/>
              </p:nvGrpSpPr>
              <p:grpSpPr>
                <a:xfrm>
                  <a:off x="1941195" y="2553895"/>
                  <a:ext cx="384810" cy="123217"/>
                  <a:chOff x="5179695" y="2415462"/>
                  <a:chExt cx="384810" cy="123217"/>
                </a:xfrm>
              </p:grpSpPr>
              <p:sp>
                <p:nvSpPr>
                  <p:cNvPr id="189" name="Rectangle: Rounded Corners 188">
                    <a:extLst>
                      <a:ext uri="{FF2B5EF4-FFF2-40B4-BE49-F238E27FC236}">
                        <a16:creationId xmlns:a16="http://schemas.microsoft.com/office/drawing/2014/main" id="{CB917FA9-C1FD-F8EC-8134-65CB9090F8AE}"/>
                      </a:ext>
                    </a:extLst>
                  </p:cNvPr>
                  <p:cNvSpPr/>
                  <p:nvPr/>
                </p:nvSpPr>
                <p:spPr>
                  <a:xfrm>
                    <a:off x="5486400" y="2415462"/>
                    <a:ext cx="78105" cy="123217"/>
                  </a:xfrm>
                  <a:prstGeom prst="roundRect">
                    <a:avLst>
                      <a:gd name="adj" fmla="val 3055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28C68AC1-C199-FBE3-4B81-90C9DA5D9205}"/>
                      </a:ext>
                    </a:extLst>
                  </p:cNvPr>
                  <p:cNvSpPr/>
                  <p:nvPr/>
                </p:nvSpPr>
                <p:spPr>
                  <a:xfrm>
                    <a:off x="5179695" y="2415462"/>
                    <a:ext cx="78105" cy="123217"/>
                  </a:xfrm>
                  <a:prstGeom prst="roundRect">
                    <a:avLst>
                      <a:gd name="adj" fmla="val 3055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191" name="Group 190">
                    <a:extLst>
                      <a:ext uri="{FF2B5EF4-FFF2-40B4-BE49-F238E27FC236}">
                        <a16:creationId xmlns:a16="http://schemas.microsoft.com/office/drawing/2014/main" id="{3443DCFF-7D71-17F8-B0FC-EFAEBB46119D}"/>
                      </a:ext>
                    </a:extLst>
                  </p:cNvPr>
                  <p:cNvGrpSpPr/>
                  <p:nvPr/>
                </p:nvGrpSpPr>
                <p:grpSpPr>
                  <a:xfrm>
                    <a:off x="5209223" y="2438400"/>
                    <a:ext cx="325755" cy="77342"/>
                    <a:chOff x="1301114" y="3429000"/>
                    <a:chExt cx="325755" cy="77342"/>
                  </a:xfrm>
                </p:grpSpPr>
                <p:sp>
                  <p:nvSpPr>
                    <p:cNvPr id="15392" name="Rectangle: Rounded Corners 15391">
                      <a:extLst>
                        <a:ext uri="{FF2B5EF4-FFF2-40B4-BE49-F238E27FC236}">
                          <a16:creationId xmlns:a16="http://schemas.microsoft.com/office/drawing/2014/main" id="{7469E134-6E1B-AF3B-9F22-832A1F958D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1114" y="3429000"/>
                      <a:ext cx="325755" cy="27432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26000">
                          <a:schemeClr val="bg1">
                            <a:lumMod val="85000"/>
                          </a:schemeClr>
                        </a:gs>
                        <a:gs pos="70624">
                          <a:schemeClr val="tx1">
                            <a:lumMod val="50000"/>
                            <a:lumOff val="50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15393" name="Rectangle: Rounded Corners 15392">
                      <a:extLst>
                        <a:ext uri="{FF2B5EF4-FFF2-40B4-BE49-F238E27FC236}">
                          <a16:creationId xmlns:a16="http://schemas.microsoft.com/office/drawing/2014/main" id="{E93AC358-41D0-9CB2-B392-41662DF69D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1114" y="3478910"/>
                      <a:ext cx="325755" cy="27432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26000">
                          <a:schemeClr val="bg1">
                            <a:lumMod val="85000"/>
                          </a:schemeClr>
                        </a:gs>
                        <a:gs pos="70624">
                          <a:schemeClr val="tx1">
                            <a:lumMod val="50000"/>
                            <a:lumOff val="50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</p:grpSp>
          </p:grp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69652C25-B212-A78D-291C-6E90AB68D8BE}"/>
                </a:ext>
              </a:extLst>
            </p:cNvPr>
            <p:cNvGrpSpPr/>
            <p:nvPr/>
          </p:nvGrpSpPr>
          <p:grpSpPr>
            <a:xfrm>
              <a:off x="1576964" y="2460641"/>
              <a:ext cx="2980460" cy="810790"/>
              <a:chOff x="8921977" y="1298709"/>
              <a:chExt cx="3973946" cy="1081052"/>
            </a:xfrm>
          </p:grpSpPr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37AD8AC2-1622-A7B6-992E-A0DD10DBADC5}"/>
                  </a:ext>
                </a:extLst>
              </p:cNvPr>
              <p:cNvSpPr txBox="1"/>
              <p:nvPr/>
            </p:nvSpPr>
            <p:spPr>
              <a:xfrm>
                <a:off x="8921977" y="1298709"/>
                <a:ext cx="2926080" cy="45140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lvl="0"/>
                <a:r>
                  <a:rPr lang="en-IN" sz="1600" b="1" dirty="0">
                    <a:solidFill>
                      <a:schemeClr val="bg1"/>
                    </a:solidFill>
                  </a:rPr>
                  <a:t>Cross-platform access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C11A59BB-DA43-5FFF-3830-65122A330128}"/>
                  </a:ext>
                </a:extLst>
              </p:cNvPr>
              <p:cNvSpPr txBox="1"/>
              <p:nvPr/>
            </p:nvSpPr>
            <p:spPr>
              <a:xfrm>
                <a:off x="8952080" y="1641098"/>
                <a:ext cx="3943843" cy="738663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lvl="0"/>
                <a:r>
                  <a:rPr lang="en-US" sz="1000" dirty="0">
                    <a:solidFill>
                      <a:schemeClr val="bg1"/>
                    </a:solidFill>
                  </a:rPr>
                  <a:t>Students can reach the assistant not only on the college website but also via popular messaging apps (WhatsApp, Telegram, etc.), making it accessible anytime, anywhere.</a:t>
                </a:r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5409" name="Group 15408">
            <a:extLst>
              <a:ext uri="{FF2B5EF4-FFF2-40B4-BE49-F238E27FC236}">
                <a16:creationId xmlns:a16="http://schemas.microsoft.com/office/drawing/2014/main" id="{C416B93A-17FA-71DF-F5F0-2B7B7C526346}"/>
              </a:ext>
            </a:extLst>
          </p:cNvPr>
          <p:cNvGrpSpPr/>
          <p:nvPr/>
        </p:nvGrpSpPr>
        <p:grpSpPr>
          <a:xfrm>
            <a:off x="116552" y="5295681"/>
            <a:ext cx="4214821" cy="971550"/>
            <a:chOff x="357178" y="2441410"/>
            <a:chExt cx="4214821" cy="971550"/>
          </a:xfrm>
        </p:grpSpPr>
        <p:grpSp>
          <p:nvGrpSpPr>
            <p:cNvPr id="15410" name="Group 15409">
              <a:extLst>
                <a:ext uri="{FF2B5EF4-FFF2-40B4-BE49-F238E27FC236}">
                  <a16:creationId xmlns:a16="http://schemas.microsoft.com/office/drawing/2014/main" id="{2335B0C8-5B7F-73F3-7341-F3B74DB47B31}"/>
                </a:ext>
              </a:extLst>
            </p:cNvPr>
            <p:cNvGrpSpPr/>
            <p:nvPr/>
          </p:nvGrpSpPr>
          <p:grpSpPr>
            <a:xfrm>
              <a:off x="357178" y="2441410"/>
              <a:ext cx="4214821" cy="971550"/>
              <a:chOff x="944865" y="1531620"/>
              <a:chExt cx="4846335" cy="1295400"/>
            </a:xfrm>
          </p:grpSpPr>
          <p:sp>
            <p:nvSpPr>
              <p:cNvPr id="15415" name="Rectangle: Rounded Corners 15414">
                <a:extLst>
                  <a:ext uri="{FF2B5EF4-FFF2-40B4-BE49-F238E27FC236}">
                    <a16:creationId xmlns:a16="http://schemas.microsoft.com/office/drawing/2014/main" id="{3316D2B9-A28E-B997-EA35-B31A3DCDE6C2}"/>
                  </a:ext>
                </a:extLst>
              </p:cNvPr>
              <p:cNvSpPr/>
              <p:nvPr/>
            </p:nvSpPr>
            <p:spPr>
              <a:xfrm>
                <a:off x="2179320" y="1531620"/>
                <a:ext cx="3611880" cy="1295400"/>
              </a:xfrm>
              <a:prstGeom prst="roundRect">
                <a:avLst>
                  <a:gd name="adj" fmla="val 7843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5416" name="Rectangle: Rounded Corners 15415">
                <a:extLst>
                  <a:ext uri="{FF2B5EF4-FFF2-40B4-BE49-F238E27FC236}">
                    <a16:creationId xmlns:a16="http://schemas.microsoft.com/office/drawing/2014/main" id="{3B11AEA7-B58F-E82A-F4C2-9CE10956B254}"/>
                  </a:ext>
                </a:extLst>
              </p:cNvPr>
              <p:cNvSpPr/>
              <p:nvPr/>
            </p:nvSpPr>
            <p:spPr>
              <a:xfrm>
                <a:off x="944865" y="1531620"/>
                <a:ext cx="1143014" cy="1295400"/>
              </a:xfrm>
              <a:prstGeom prst="roundRect">
                <a:avLst>
                  <a:gd name="adj" fmla="val 7843"/>
                </a:avLst>
              </a:prstGeom>
              <a:gradFill flip="none" rotWithShape="1">
                <a:gsLst>
                  <a:gs pos="0">
                    <a:schemeClr val="accent3">
                      <a:lumMod val="67000"/>
                    </a:schemeClr>
                  </a:gs>
                  <a:gs pos="48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latin typeface="Comic Sans MS" panose="030F0702030302020204" pitchFamily="66" charset="0"/>
                  </a:rPr>
                  <a:t>4</a:t>
                </a:r>
              </a:p>
            </p:txBody>
          </p:sp>
          <p:grpSp>
            <p:nvGrpSpPr>
              <p:cNvPr id="15417" name="Group 15416">
                <a:extLst>
                  <a:ext uri="{FF2B5EF4-FFF2-40B4-BE49-F238E27FC236}">
                    <a16:creationId xmlns:a16="http://schemas.microsoft.com/office/drawing/2014/main" id="{0A1B64C0-C114-A0C2-8204-FE04267F74BA}"/>
                  </a:ext>
                </a:extLst>
              </p:cNvPr>
              <p:cNvGrpSpPr/>
              <p:nvPr/>
            </p:nvGrpSpPr>
            <p:grpSpPr>
              <a:xfrm>
                <a:off x="1941195" y="1686545"/>
                <a:ext cx="384810" cy="985550"/>
                <a:chOff x="1941195" y="1691562"/>
                <a:chExt cx="384810" cy="985550"/>
              </a:xfrm>
            </p:grpSpPr>
            <p:grpSp>
              <p:nvGrpSpPr>
                <p:cNvPr id="15418" name="Group 15417">
                  <a:extLst>
                    <a:ext uri="{FF2B5EF4-FFF2-40B4-BE49-F238E27FC236}">
                      <a16:creationId xmlns:a16="http://schemas.microsoft.com/office/drawing/2014/main" id="{07688B44-85B8-70A7-E9E3-2085384C0DA0}"/>
                    </a:ext>
                  </a:extLst>
                </p:cNvPr>
                <p:cNvGrpSpPr/>
                <p:nvPr/>
              </p:nvGrpSpPr>
              <p:grpSpPr>
                <a:xfrm>
                  <a:off x="1941195" y="1691562"/>
                  <a:ext cx="384810" cy="123217"/>
                  <a:chOff x="5179695" y="2415462"/>
                  <a:chExt cx="384810" cy="123217"/>
                </a:xfrm>
              </p:grpSpPr>
              <p:sp>
                <p:nvSpPr>
                  <p:cNvPr id="15437" name="Rectangle: Rounded Corners 15436">
                    <a:extLst>
                      <a:ext uri="{FF2B5EF4-FFF2-40B4-BE49-F238E27FC236}">
                        <a16:creationId xmlns:a16="http://schemas.microsoft.com/office/drawing/2014/main" id="{381FA4EA-8F01-BC23-B9FC-1D546F764EFE}"/>
                      </a:ext>
                    </a:extLst>
                  </p:cNvPr>
                  <p:cNvSpPr/>
                  <p:nvPr/>
                </p:nvSpPr>
                <p:spPr>
                  <a:xfrm>
                    <a:off x="5486400" y="2415462"/>
                    <a:ext cx="78105" cy="123217"/>
                  </a:xfrm>
                  <a:prstGeom prst="roundRect">
                    <a:avLst>
                      <a:gd name="adj" fmla="val 3055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5438" name="Rectangle: Rounded Corners 15437">
                    <a:extLst>
                      <a:ext uri="{FF2B5EF4-FFF2-40B4-BE49-F238E27FC236}">
                        <a16:creationId xmlns:a16="http://schemas.microsoft.com/office/drawing/2014/main" id="{D3F3A1EA-070E-C304-33A2-A0E3FC6F3F21}"/>
                      </a:ext>
                    </a:extLst>
                  </p:cNvPr>
                  <p:cNvSpPr/>
                  <p:nvPr/>
                </p:nvSpPr>
                <p:spPr>
                  <a:xfrm>
                    <a:off x="5179695" y="2415462"/>
                    <a:ext cx="78105" cy="123217"/>
                  </a:xfrm>
                  <a:prstGeom prst="roundRect">
                    <a:avLst>
                      <a:gd name="adj" fmla="val 3055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15439" name="Group 15438">
                    <a:extLst>
                      <a:ext uri="{FF2B5EF4-FFF2-40B4-BE49-F238E27FC236}">
                        <a16:creationId xmlns:a16="http://schemas.microsoft.com/office/drawing/2014/main" id="{5A8FA699-19B6-C3F9-49E2-9500BE20A33E}"/>
                      </a:ext>
                    </a:extLst>
                  </p:cNvPr>
                  <p:cNvGrpSpPr/>
                  <p:nvPr/>
                </p:nvGrpSpPr>
                <p:grpSpPr>
                  <a:xfrm>
                    <a:off x="5209223" y="2438400"/>
                    <a:ext cx="325755" cy="77342"/>
                    <a:chOff x="1301114" y="3429000"/>
                    <a:chExt cx="325755" cy="77342"/>
                  </a:xfrm>
                </p:grpSpPr>
                <p:sp>
                  <p:nvSpPr>
                    <p:cNvPr id="15440" name="Rectangle: Rounded Corners 15439">
                      <a:extLst>
                        <a:ext uri="{FF2B5EF4-FFF2-40B4-BE49-F238E27FC236}">
                          <a16:creationId xmlns:a16="http://schemas.microsoft.com/office/drawing/2014/main" id="{AA3F1B26-2E94-A951-5C4E-E8316A9762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1114" y="3429000"/>
                      <a:ext cx="325755" cy="27432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26000">
                          <a:schemeClr val="bg1">
                            <a:lumMod val="85000"/>
                          </a:schemeClr>
                        </a:gs>
                        <a:gs pos="70624">
                          <a:schemeClr val="tx1">
                            <a:lumMod val="50000"/>
                            <a:lumOff val="50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15441" name="Rectangle: Rounded Corners 15440">
                      <a:extLst>
                        <a:ext uri="{FF2B5EF4-FFF2-40B4-BE49-F238E27FC236}">
                          <a16:creationId xmlns:a16="http://schemas.microsoft.com/office/drawing/2014/main" id="{EE0F723F-E761-C43E-7258-46B871E2DF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1114" y="3478910"/>
                      <a:ext cx="325755" cy="27432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26000">
                          <a:schemeClr val="bg1">
                            <a:lumMod val="85000"/>
                          </a:schemeClr>
                        </a:gs>
                        <a:gs pos="70624">
                          <a:schemeClr val="tx1">
                            <a:lumMod val="50000"/>
                            <a:lumOff val="50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</p:grpSp>
            <p:grpSp>
              <p:nvGrpSpPr>
                <p:cNvPr id="15419" name="Group 15418">
                  <a:extLst>
                    <a:ext uri="{FF2B5EF4-FFF2-40B4-BE49-F238E27FC236}">
                      <a16:creationId xmlns:a16="http://schemas.microsoft.com/office/drawing/2014/main" id="{A60B6F76-944E-6AE3-8984-954659F1BDD7}"/>
                    </a:ext>
                  </a:extLst>
                </p:cNvPr>
                <p:cNvGrpSpPr/>
                <p:nvPr/>
              </p:nvGrpSpPr>
              <p:grpSpPr>
                <a:xfrm>
                  <a:off x="1941195" y="1979006"/>
                  <a:ext cx="384810" cy="123217"/>
                  <a:chOff x="5179695" y="2415462"/>
                  <a:chExt cx="384810" cy="123217"/>
                </a:xfrm>
              </p:grpSpPr>
              <p:sp>
                <p:nvSpPr>
                  <p:cNvPr id="15432" name="Rectangle: Rounded Corners 15431">
                    <a:extLst>
                      <a:ext uri="{FF2B5EF4-FFF2-40B4-BE49-F238E27FC236}">
                        <a16:creationId xmlns:a16="http://schemas.microsoft.com/office/drawing/2014/main" id="{497815CF-830B-B96A-5F06-119BE5C96ADF}"/>
                      </a:ext>
                    </a:extLst>
                  </p:cNvPr>
                  <p:cNvSpPr/>
                  <p:nvPr/>
                </p:nvSpPr>
                <p:spPr>
                  <a:xfrm>
                    <a:off x="5486400" y="2415462"/>
                    <a:ext cx="78105" cy="123217"/>
                  </a:xfrm>
                  <a:prstGeom prst="roundRect">
                    <a:avLst>
                      <a:gd name="adj" fmla="val 3055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5433" name="Rectangle: Rounded Corners 15432">
                    <a:extLst>
                      <a:ext uri="{FF2B5EF4-FFF2-40B4-BE49-F238E27FC236}">
                        <a16:creationId xmlns:a16="http://schemas.microsoft.com/office/drawing/2014/main" id="{4E64D9E3-DA6C-6AF9-7E9E-15CAF465B2BF}"/>
                      </a:ext>
                    </a:extLst>
                  </p:cNvPr>
                  <p:cNvSpPr/>
                  <p:nvPr/>
                </p:nvSpPr>
                <p:spPr>
                  <a:xfrm>
                    <a:off x="5179695" y="2415462"/>
                    <a:ext cx="78105" cy="123217"/>
                  </a:xfrm>
                  <a:prstGeom prst="roundRect">
                    <a:avLst>
                      <a:gd name="adj" fmla="val 3055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15434" name="Group 15433">
                    <a:extLst>
                      <a:ext uri="{FF2B5EF4-FFF2-40B4-BE49-F238E27FC236}">
                        <a16:creationId xmlns:a16="http://schemas.microsoft.com/office/drawing/2014/main" id="{FC68704C-5EF6-5134-EE14-8663F63B2F70}"/>
                      </a:ext>
                    </a:extLst>
                  </p:cNvPr>
                  <p:cNvGrpSpPr/>
                  <p:nvPr/>
                </p:nvGrpSpPr>
                <p:grpSpPr>
                  <a:xfrm>
                    <a:off x="5209223" y="2438400"/>
                    <a:ext cx="325755" cy="77342"/>
                    <a:chOff x="1301114" y="3429000"/>
                    <a:chExt cx="325755" cy="77342"/>
                  </a:xfrm>
                </p:grpSpPr>
                <p:sp>
                  <p:nvSpPr>
                    <p:cNvPr id="15435" name="Rectangle: Rounded Corners 15434">
                      <a:extLst>
                        <a:ext uri="{FF2B5EF4-FFF2-40B4-BE49-F238E27FC236}">
                          <a16:creationId xmlns:a16="http://schemas.microsoft.com/office/drawing/2014/main" id="{23E39D41-0CE8-FECA-62AF-514F70386B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1114" y="3429000"/>
                      <a:ext cx="325755" cy="27432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26000">
                          <a:schemeClr val="bg1">
                            <a:lumMod val="85000"/>
                          </a:schemeClr>
                        </a:gs>
                        <a:gs pos="70624">
                          <a:schemeClr val="tx1">
                            <a:lumMod val="50000"/>
                            <a:lumOff val="50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15436" name="Rectangle: Rounded Corners 15435">
                      <a:extLst>
                        <a:ext uri="{FF2B5EF4-FFF2-40B4-BE49-F238E27FC236}">
                          <a16:creationId xmlns:a16="http://schemas.microsoft.com/office/drawing/2014/main" id="{1E736B03-65EC-C8A1-FAAE-905854E686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1114" y="3478910"/>
                      <a:ext cx="325755" cy="27432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26000">
                          <a:schemeClr val="bg1">
                            <a:lumMod val="85000"/>
                          </a:schemeClr>
                        </a:gs>
                        <a:gs pos="70624">
                          <a:schemeClr val="tx1">
                            <a:lumMod val="50000"/>
                            <a:lumOff val="50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</p:grpSp>
            <p:grpSp>
              <p:nvGrpSpPr>
                <p:cNvPr id="15420" name="Group 15419">
                  <a:extLst>
                    <a:ext uri="{FF2B5EF4-FFF2-40B4-BE49-F238E27FC236}">
                      <a16:creationId xmlns:a16="http://schemas.microsoft.com/office/drawing/2014/main" id="{12762FEE-3B10-4993-F2A2-E8FD38092791}"/>
                    </a:ext>
                  </a:extLst>
                </p:cNvPr>
                <p:cNvGrpSpPr/>
                <p:nvPr/>
              </p:nvGrpSpPr>
              <p:grpSpPr>
                <a:xfrm>
                  <a:off x="1941195" y="2266450"/>
                  <a:ext cx="384810" cy="123217"/>
                  <a:chOff x="5179695" y="2415462"/>
                  <a:chExt cx="384810" cy="123217"/>
                </a:xfrm>
              </p:grpSpPr>
              <p:sp>
                <p:nvSpPr>
                  <p:cNvPr id="15427" name="Rectangle: Rounded Corners 15426">
                    <a:extLst>
                      <a:ext uri="{FF2B5EF4-FFF2-40B4-BE49-F238E27FC236}">
                        <a16:creationId xmlns:a16="http://schemas.microsoft.com/office/drawing/2014/main" id="{AC5E3904-105E-C427-2C61-0985C4A341E5}"/>
                      </a:ext>
                    </a:extLst>
                  </p:cNvPr>
                  <p:cNvSpPr/>
                  <p:nvPr/>
                </p:nvSpPr>
                <p:spPr>
                  <a:xfrm>
                    <a:off x="5486400" y="2415462"/>
                    <a:ext cx="78105" cy="123217"/>
                  </a:xfrm>
                  <a:prstGeom prst="roundRect">
                    <a:avLst>
                      <a:gd name="adj" fmla="val 3055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5428" name="Rectangle: Rounded Corners 15427">
                    <a:extLst>
                      <a:ext uri="{FF2B5EF4-FFF2-40B4-BE49-F238E27FC236}">
                        <a16:creationId xmlns:a16="http://schemas.microsoft.com/office/drawing/2014/main" id="{F6C0197E-3695-0C3A-4937-417FD579E21A}"/>
                      </a:ext>
                    </a:extLst>
                  </p:cNvPr>
                  <p:cNvSpPr/>
                  <p:nvPr/>
                </p:nvSpPr>
                <p:spPr>
                  <a:xfrm>
                    <a:off x="5179695" y="2415462"/>
                    <a:ext cx="78105" cy="123217"/>
                  </a:xfrm>
                  <a:prstGeom prst="roundRect">
                    <a:avLst>
                      <a:gd name="adj" fmla="val 3055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15429" name="Group 15428">
                    <a:extLst>
                      <a:ext uri="{FF2B5EF4-FFF2-40B4-BE49-F238E27FC236}">
                        <a16:creationId xmlns:a16="http://schemas.microsoft.com/office/drawing/2014/main" id="{40BE9FC9-C9B1-95D7-DB3B-60EEECAEAB8F}"/>
                      </a:ext>
                    </a:extLst>
                  </p:cNvPr>
                  <p:cNvGrpSpPr/>
                  <p:nvPr/>
                </p:nvGrpSpPr>
                <p:grpSpPr>
                  <a:xfrm>
                    <a:off x="5209223" y="2438400"/>
                    <a:ext cx="325755" cy="77342"/>
                    <a:chOff x="1301114" y="3429000"/>
                    <a:chExt cx="325755" cy="77342"/>
                  </a:xfrm>
                </p:grpSpPr>
                <p:sp>
                  <p:nvSpPr>
                    <p:cNvPr id="15430" name="Rectangle: Rounded Corners 15429">
                      <a:extLst>
                        <a:ext uri="{FF2B5EF4-FFF2-40B4-BE49-F238E27FC236}">
                          <a16:creationId xmlns:a16="http://schemas.microsoft.com/office/drawing/2014/main" id="{B628ADFD-0E0B-5092-81C5-C54E024C6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1114" y="3429000"/>
                      <a:ext cx="325755" cy="27432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26000">
                          <a:schemeClr val="bg1">
                            <a:lumMod val="85000"/>
                          </a:schemeClr>
                        </a:gs>
                        <a:gs pos="70624">
                          <a:schemeClr val="tx1">
                            <a:lumMod val="50000"/>
                            <a:lumOff val="50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15431" name="Rectangle: Rounded Corners 15430">
                      <a:extLst>
                        <a:ext uri="{FF2B5EF4-FFF2-40B4-BE49-F238E27FC236}">
                          <a16:creationId xmlns:a16="http://schemas.microsoft.com/office/drawing/2014/main" id="{573EA614-8FF8-78CF-113A-9BB971925A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1114" y="3478910"/>
                      <a:ext cx="325755" cy="27432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26000">
                          <a:schemeClr val="bg1">
                            <a:lumMod val="85000"/>
                          </a:schemeClr>
                        </a:gs>
                        <a:gs pos="70624">
                          <a:schemeClr val="tx1">
                            <a:lumMod val="50000"/>
                            <a:lumOff val="50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</p:grpSp>
            <p:grpSp>
              <p:nvGrpSpPr>
                <p:cNvPr id="15421" name="Group 15420">
                  <a:extLst>
                    <a:ext uri="{FF2B5EF4-FFF2-40B4-BE49-F238E27FC236}">
                      <a16:creationId xmlns:a16="http://schemas.microsoft.com/office/drawing/2014/main" id="{A27E5907-77B7-4B76-5759-C7BC843FE98D}"/>
                    </a:ext>
                  </a:extLst>
                </p:cNvPr>
                <p:cNvGrpSpPr/>
                <p:nvPr/>
              </p:nvGrpSpPr>
              <p:grpSpPr>
                <a:xfrm>
                  <a:off x="1941195" y="2553895"/>
                  <a:ext cx="384810" cy="123217"/>
                  <a:chOff x="5179695" y="2415462"/>
                  <a:chExt cx="384810" cy="123217"/>
                </a:xfrm>
              </p:grpSpPr>
              <p:sp>
                <p:nvSpPr>
                  <p:cNvPr id="15422" name="Rectangle: Rounded Corners 15421">
                    <a:extLst>
                      <a:ext uri="{FF2B5EF4-FFF2-40B4-BE49-F238E27FC236}">
                        <a16:creationId xmlns:a16="http://schemas.microsoft.com/office/drawing/2014/main" id="{20E19817-F46F-53AE-1723-2C39207E707F}"/>
                      </a:ext>
                    </a:extLst>
                  </p:cNvPr>
                  <p:cNvSpPr/>
                  <p:nvPr/>
                </p:nvSpPr>
                <p:spPr>
                  <a:xfrm>
                    <a:off x="5486400" y="2415462"/>
                    <a:ext cx="78105" cy="123217"/>
                  </a:xfrm>
                  <a:prstGeom prst="roundRect">
                    <a:avLst>
                      <a:gd name="adj" fmla="val 3055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15423" name="Rectangle: Rounded Corners 15422">
                    <a:extLst>
                      <a:ext uri="{FF2B5EF4-FFF2-40B4-BE49-F238E27FC236}">
                        <a16:creationId xmlns:a16="http://schemas.microsoft.com/office/drawing/2014/main" id="{B737317D-C28B-A3B9-E36F-5A267C420BD0}"/>
                      </a:ext>
                    </a:extLst>
                  </p:cNvPr>
                  <p:cNvSpPr/>
                  <p:nvPr/>
                </p:nvSpPr>
                <p:spPr>
                  <a:xfrm>
                    <a:off x="5179695" y="2415462"/>
                    <a:ext cx="78105" cy="123217"/>
                  </a:xfrm>
                  <a:prstGeom prst="roundRect">
                    <a:avLst>
                      <a:gd name="adj" fmla="val 3055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15424" name="Group 15423">
                    <a:extLst>
                      <a:ext uri="{FF2B5EF4-FFF2-40B4-BE49-F238E27FC236}">
                        <a16:creationId xmlns:a16="http://schemas.microsoft.com/office/drawing/2014/main" id="{64FB501C-661C-BFC2-4F4D-8BF196D8D204}"/>
                      </a:ext>
                    </a:extLst>
                  </p:cNvPr>
                  <p:cNvGrpSpPr/>
                  <p:nvPr/>
                </p:nvGrpSpPr>
                <p:grpSpPr>
                  <a:xfrm>
                    <a:off x="5209223" y="2438400"/>
                    <a:ext cx="325755" cy="77342"/>
                    <a:chOff x="1301114" y="3429000"/>
                    <a:chExt cx="325755" cy="77342"/>
                  </a:xfrm>
                </p:grpSpPr>
                <p:sp>
                  <p:nvSpPr>
                    <p:cNvPr id="15425" name="Rectangle: Rounded Corners 15424">
                      <a:extLst>
                        <a:ext uri="{FF2B5EF4-FFF2-40B4-BE49-F238E27FC236}">
                          <a16:creationId xmlns:a16="http://schemas.microsoft.com/office/drawing/2014/main" id="{A51EC945-7AA6-0BE1-485E-78A49432B5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1114" y="3429000"/>
                      <a:ext cx="325755" cy="27432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26000">
                          <a:schemeClr val="bg1">
                            <a:lumMod val="85000"/>
                          </a:schemeClr>
                        </a:gs>
                        <a:gs pos="70624">
                          <a:schemeClr val="tx1">
                            <a:lumMod val="50000"/>
                            <a:lumOff val="50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  <p:sp>
                  <p:nvSpPr>
                    <p:cNvPr id="15426" name="Rectangle: Rounded Corners 15425">
                      <a:extLst>
                        <a:ext uri="{FF2B5EF4-FFF2-40B4-BE49-F238E27FC236}">
                          <a16:creationId xmlns:a16="http://schemas.microsoft.com/office/drawing/2014/main" id="{66625D61-2A86-240E-B72B-E7BFC4BBB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1114" y="3478910"/>
                      <a:ext cx="325755" cy="27432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26000">
                          <a:schemeClr val="bg1">
                            <a:lumMod val="85000"/>
                          </a:schemeClr>
                        </a:gs>
                        <a:gs pos="70624">
                          <a:schemeClr val="tx1">
                            <a:lumMod val="50000"/>
                            <a:lumOff val="50000"/>
                          </a:schemeClr>
                        </a:gs>
                        <a:gs pos="51000">
                          <a:schemeClr val="bg1"/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 dirty="0"/>
                    </a:p>
                  </p:txBody>
                </p:sp>
              </p:grpSp>
            </p:grpSp>
          </p:grpSp>
        </p:grpSp>
        <p:grpSp>
          <p:nvGrpSpPr>
            <p:cNvPr id="15412" name="Group 15411">
              <a:extLst>
                <a:ext uri="{FF2B5EF4-FFF2-40B4-BE49-F238E27FC236}">
                  <a16:creationId xmlns:a16="http://schemas.microsoft.com/office/drawing/2014/main" id="{B2E6FF25-F5C3-2350-1BA6-65437CC0E594}"/>
                </a:ext>
              </a:extLst>
            </p:cNvPr>
            <p:cNvGrpSpPr/>
            <p:nvPr/>
          </p:nvGrpSpPr>
          <p:grpSpPr>
            <a:xfrm>
              <a:off x="1576963" y="2460642"/>
              <a:ext cx="2969170" cy="889626"/>
              <a:chOff x="8921977" y="1298709"/>
              <a:chExt cx="3958894" cy="1186166"/>
            </a:xfrm>
          </p:grpSpPr>
          <p:sp>
            <p:nvSpPr>
              <p:cNvPr id="15413" name="TextBox 15412">
                <a:extLst>
                  <a:ext uri="{FF2B5EF4-FFF2-40B4-BE49-F238E27FC236}">
                    <a16:creationId xmlns:a16="http://schemas.microsoft.com/office/drawing/2014/main" id="{0F9F22CF-59AE-95D5-7A91-D6174C227AF2}"/>
                  </a:ext>
                </a:extLst>
              </p:cNvPr>
              <p:cNvSpPr txBox="1"/>
              <p:nvPr/>
            </p:nvSpPr>
            <p:spPr>
              <a:xfrm>
                <a:off x="8921977" y="1298709"/>
                <a:ext cx="2926080" cy="45140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lvl="0"/>
                <a:r>
                  <a:rPr lang="en-IN" sz="1600" b="1" dirty="0">
                    <a:solidFill>
                      <a:schemeClr val="bg1"/>
                    </a:solidFill>
                  </a:rPr>
                  <a:t>Continuous improvement</a:t>
                </a:r>
                <a:endParaRPr lang="en-IN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14" name="TextBox 15413">
                <a:extLst>
                  <a:ext uri="{FF2B5EF4-FFF2-40B4-BE49-F238E27FC236}">
                    <a16:creationId xmlns:a16="http://schemas.microsoft.com/office/drawing/2014/main" id="{20E4EA42-4EF1-0C11-C485-7FB2BFB64B84}"/>
                  </a:ext>
                </a:extLst>
              </p:cNvPr>
              <p:cNvSpPr txBox="1"/>
              <p:nvPr/>
            </p:nvSpPr>
            <p:spPr>
              <a:xfrm>
                <a:off x="8921977" y="1715435"/>
                <a:ext cx="3958894" cy="769440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lvl="0"/>
                <a:r>
                  <a:rPr lang="en-US" sz="1050" b="1" dirty="0">
                    <a:solidFill>
                      <a:schemeClr val="bg1"/>
                    </a:solidFill>
                  </a:rPr>
                  <a:t>Every query is logged and analyzed; feedback helps the assistant learn and improve daily, ensuring responses remain accurate, consistent, and relevant</a:t>
                </a:r>
                <a:r>
                  <a:rPr lang="en-US" sz="1000" dirty="0">
                    <a:solidFill>
                      <a:schemeClr val="bg1"/>
                    </a:solidFill>
                  </a:rPr>
                  <a:t>.</a:t>
                </a:r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D26B19D-DA91-B10F-52FA-3A5FAD1FE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697" y="-757716"/>
            <a:ext cx="2298009" cy="229800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ABEC66-B9C5-7BE6-81E3-A924842FF0DD}"/>
              </a:ext>
            </a:extLst>
          </p:cNvPr>
          <p:cNvSpPr/>
          <p:nvPr/>
        </p:nvSpPr>
        <p:spPr>
          <a:xfrm>
            <a:off x="7811434" y="3130874"/>
            <a:ext cx="1828522" cy="443619"/>
          </a:xfrm>
          <a:prstGeom prst="roundRect">
            <a:avLst>
              <a:gd name="adj" fmla="val 2594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7927CCD-BDD4-6592-D140-C8867CC934AC}"/>
              </a:ext>
            </a:extLst>
          </p:cNvPr>
          <p:cNvSpPr/>
          <p:nvPr/>
        </p:nvSpPr>
        <p:spPr>
          <a:xfrm>
            <a:off x="10017217" y="3063696"/>
            <a:ext cx="2090142" cy="565539"/>
          </a:xfrm>
          <a:prstGeom prst="roundRect">
            <a:avLst>
              <a:gd name="adj" fmla="val 25943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53A4E4-7083-1402-271F-E8A10F4479B9}"/>
              </a:ext>
            </a:extLst>
          </p:cNvPr>
          <p:cNvSpPr txBox="1"/>
          <p:nvPr/>
        </p:nvSpPr>
        <p:spPr>
          <a:xfrm>
            <a:off x="7811434" y="3128366"/>
            <a:ext cx="18285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IN" sz="1300" b="1" dirty="0"/>
              <a:t>Queues &amp; Repeated Questions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F3318D-A76B-AB2B-B110-182436076921}"/>
              </a:ext>
            </a:extLst>
          </p:cNvPr>
          <p:cNvSpPr txBox="1"/>
          <p:nvPr/>
        </p:nvSpPr>
        <p:spPr>
          <a:xfrm>
            <a:off x="10057610" y="3081206"/>
            <a:ext cx="2090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b="1" dirty="0"/>
              <a:t>AI answers instantly, no need to visit offices</a:t>
            </a:r>
            <a:r>
              <a:rPr lang="en-US" sz="1100" b="1" dirty="0"/>
              <a:t>.</a:t>
            </a:r>
            <a:endParaRPr lang="en-IN" sz="1100" b="1" dirty="0"/>
          </a:p>
        </p:txBody>
      </p:sp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5F37669D-E7F0-A0F6-7FFB-01A9C0DA6AC0}"/>
              </a:ext>
            </a:extLst>
          </p:cNvPr>
          <p:cNvSpPr/>
          <p:nvPr/>
        </p:nvSpPr>
        <p:spPr>
          <a:xfrm rot="21406137">
            <a:off x="9333287" y="2768028"/>
            <a:ext cx="1005840" cy="278355"/>
          </a:xfrm>
          <a:prstGeom prst="curvedDownArrow">
            <a:avLst>
              <a:gd name="adj1" fmla="val 24699"/>
              <a:gd name="adj2" fmla="val 88726"/>
              <a:gd name="adj3" fmla="val 33045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373" name="Rectangle: Rounded Corners 15372">
            <a:extLst>
              <a:ext uri="{FF2B5EF4-FFF2-40B4-BE49-F238E27FC236}">
                <a16:creationId xmlns:a16="http://schemas.microsoft.com/office/drawing/2014/main" id="{52B9F58A-AFAC-FC94-34AB-F110CD816744}"/>
              </a:ext>
            </a:extLst>
          </p:cNvPr>
          <p:cNvSpPr/>
          <p:nvPr/>
        </p:nvSpPr>
        <p:spPr>
          <a:xfrm>
            <a:off x="7826675" y="4057186"/>
            <a:ext cx="1828522" cy="443619"/>
          </a:xfrm>
          <a:prstGeom prst="roundRect">
            <a:avLst>
              <a:gd name="adj" fmla="val 2594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228F8748-631F-B232-7D93-1594A8D6A312}"/>
              </a:ext>
            </a:extLst>
          </p:cNvPr>
          <p:cNvSpPr/>
          <p:nvPr/>
        </p:nvSpPr>
        <p:spPr>
          <a:xfrm>
            <a:off x="10032458" y="3990008"/>
            <a:ext cx="2090142" cy="565539"/>
          </a:xfrm>
          <a:prstGeom prst="roundRect">
            <a:avLst>
              <a:gd name="adj" fmla="val 25943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AD4F299-2344-8B14-5290-E39FAE43C462}"/>
              </a:ext>
            </a:extLst>
          </p:cNvPr>
          <p:cNvSpPr txBox="1"/>
          <p:nvPr/>
        </p:nvSpPr>
        <p:spPr>
          <a:xfrm>
            <a:off x="7966589" y="4027336"/>
            <a:ext cx="18285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1300" b="1" dirty="0"/>
              <a:t>Limited Access &amp; Language Barriers</a:t>
            </a:r>
          </a:p>
        </p:txBody>
      </p:sp>
      <p:sp>
        <p:nvSpPr>
          <p:cNvPr id="15411" name="TextBox 15410">
            <a:extLst>
              <a:ext uri="{FF2B5EF4-FFF2-40B4-BE49-F238E27FC236}">
                <a16:creationId xmlns:a16="http://schemas.microsoft.com/office/drawing/2014/main" id="{8B36D7DB-6E02-1F03-6F1F-F48C0503CA0B}"/>
              </a:ext>
            </a:extLst>
          </p:cNvPr>
          <p:cNvSpPr txBox="1"/>
          <p:nvPr/>
        </p:nvSpPr>
        <p:spPr>
          <a:xfrm>
            <a:off x="10062125" y="4043789"/>
            <a:ext cx="2090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200" b="1" dirty="0">
                <a:latin typeface="+mn-lt"/>
              </a:rPr>
              <a:t>24×7 info in English, Hindi &amp; regional languages.</a:t>
            </a:r>
            <a:endParaRPr lang="en-IN" sz="1050" b="1" dirty="0">
              <a:latin typeface="+mn-lt"/>
            </a:endParaRPr>
          </a:p>
        </p:txBody>
      </p:sp>
      <p:sp>
        <p:nvSpPr>
          <p:cNvPr id="15445" name="Arrow: Curved Down 15444">
            <a:extLst>
              <a:ext uri="{FF2B5EF4-FFF2-40B4-BE49-F238E27FC236}">
                <a16:creationId xmlns:a16="http://schemas.microsoft.com/office/drawing/2014/main" id="{DD4A9F42-57F0-6AFF-1E71-8CA0548DB292}"/>
              </a:ext>
            </a:extLst>
          </p:cNvPr>
          <p:cNvSpPr/>
          <p:nvPr/>
        </p:nvSpPr>
        <p:spPr>
          <a:xfrm rot="21406137">
            <a:off x="9348528" y="3694340"/>
            <a:ext cx="1005840" cy="278355"/>
          </a:xfrm>
          <a:prstGeom prst="curvedDownArrow">
            <a:avLst>
              <a:gd name="adj1" fmla="val 24699"/>
              <a:gd name="adj2" fmla="val 88726"/>
              <a:gd name="adj3" fmla="val 33045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446" name="Rectangle: Rounded Corners 15445">
            <a:extLst>
              <a:ext uri="{FF2B5EF4-FFF2-40B4-BE49-F238E27FC236}">
                <a16:creationId xmlns:a16="http://schemas.microsoft.com/office/drawing/2014/main" id="{FA171568-38BB-15DE-3291-620B3B3C1580}"/>
              </a:ext>
            </a:extLst>
          </p:cNvPr>
          <p:cNvSpPr/>
          <p:nvPr/>
        </p:nvSpPr>
        <p:spPr>
          <a:xfrm>
            <a:off x="7841916" y="4983498"/>
            <a:ext cx="1828522" cy="443619"/>
          </a:xfrm>
          <a:prstGeom prst="roundRect">
            <a:avLst>
              <a:gd name="adj" fmla="val 2594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447" name="Rectangle: Rounded Corners 15446">
            <a:extLst>
              <a:ext uri="{FF2B5EF4-FFF2-40B4-BE49-F238E27FC236}">
                <a16:creationId xmlns:a16="http://schemas.microsoft.com/office/drawing/2014/main" id="{BC2186EE-456E-EBE8-FCA5-C3416735022D}"/>
              </a:ext>
            </a:extLst>
          </p:cNvPr>
          <p:cNvSpPr/>
          <p:nvPr/>
        </p:nvSpPr>
        <p:spPr>
          <a:xfrm>
            <a:off x="10047699" y="4916320"/>
            <a:ext cx="2090142" cy="565539"/>
          </a:xfrm>
          <a:prstGeom prst="roundRect">
            <a:avLst>
              <a:gd name="adj" fmla="val 25943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448" name="TextBox 15447">
            <a:extLst>
              <a:ext uri="{FF2B5EF4-FFF2-40B4-BE49-F238E27FC236}">
                <a16:creationId xmlns:a16="http://schemas.microsoft.com/office/drawing/2014/main" id="{229CC303-032E-D101-8968-40DD69B188FD}"/>
              </a:ext>
            </a:extLst>
          </p:cNvPr>
          <p:cNvSpPr txBox="1"/>
          <p:nvPr/>
        </p:nvSpPr>
        <p:spPr>
          <a:xfrm>
            <a:off x="8134063" y="5037269"/>
            <a:ext cx="1828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1400" b="1" dirty="0"/>
              <a:t>Staff Overload</a:t>
            </a:r>
          </a:p>
        </p:txBody>
      </p:sp>
      <p:sp>
        <p:nvSpPr>
          <p:cNvPr id="15449" name="TextBox 15448">
            <a:extLst>
              <a:ext uri="{FF2B5EF4-FFF2-40B4-BE49-F238E27FC236}">
                <a16:creationId xmlns:a16="http://schemas.microsoft.com/office/drawing/2014/main" id="{872C3E40-1AF1-0241-D305-012403A498D7}"/>
              </a:ext>
            </a:extLst>
          </p:cNvPr>
          <p:cNvSpPr txBox="1"/>
          <p:nvPr/>
        </p:nvSpPr>
        <p:spPr>
          <a:xfrm>
            <a:off x="10031014" y="4979954"/>
            <a:ext cx="2090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200" b="1" dirty="0"/>
              <a:t>Routine queries automated, staff handle complex cases.</a:t>
            </a:r>
            <a:endParaRPr lang="en-IN" sz="1050" b="1" dirty="0"/>
          </a:p>
        </p:txBody>
      </p:sp>
      <p:sp>
        <p:nvSpPr>
          <p:cNvPr id="15450" name="Arrow: Curved Down 15449">
            <a:extLst>
              <a:ext uri="{FF2B5EF4-FFF2-40B4-BE49-F238E27FC236}">
                <a16:creationId xmlns:a16="http://schemas.microsoft.com/office/drawing/2014/main" id="{7F426FF7-9512-2627-8051-89B7205EF87A}"/>
              </a:ext>
            </a:extLst>
          </p:cNvPr>
          <p:cNvSpPr/>
          <p:nvPr/>
        </p:nvSpPr>
        <p:spPr>
          <a:xfrm rot="21406137">
            <a:off x="9363769" y="4620652"/>
            <a:ext cx="1005840" cy="278355"/>
          </a:xfrm>
          <a:prstGeom prst="curvedDownArrow">
            <a:avLst>
              <a:gd name="adj1" fmla="val 24699"/>
              <a:gd name="adj2" fmla="val 88726"/>
              <a:gd name="adj3" fmla="val 33045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451" name="Rectangle: Rounded Corners 15450">
            <a:extLst>
              <a:ext uri="{FF2B5EF4-FFF2-40B4-BE49-F238E27FC236}">
                <a16:creationId xmlns:a16="http://schemas.microsoft.com/office/drawing/2014/main" id="{EFDB05FE-67A6-A84B-E8A7-508966764865}"/>
              </a:ext>
            </a:extLst>
          </p:cNvPr>
          <p:cNvSpPr/>
          <p:nvPr/>
        </p:nvSpPr>
        <p:spPr>
          <a:xfrm>
            <a:off x="7857157" y="5909810"/>
            <a:ext cx="1828522" cy="443619"/>
          </a:xfrm>
          <a:prstGeom prst="roundRect">
            <a:avLst>
              <a:gd name="adj" fmla="val 2594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452" name="Rectangle: Rounded Corners 15451">
            <a:extLst>
              <a:ext uri="{FF2B5EF4-FFF2-40B4-BE49-F238E27FC236}">
                <a16:creationId xmlns:a16="http://schemas.microsoft.com/office/drawing/2014/main" id="{6F4DB745-6753-8B93-73EF-946DBF3593CA}"/>
              </a:ext>
            </a:extLst>
          </p:cNvPr>
          <p:cNvSpPr/>
          <p:nvPr/>
        </p:nvSpPr>
        <p:spPr>
          <a:xfrm>
            <a:off x="10062940" y="5842632"/>
            <a:ext cx="2090142" cy="565539"/>
          </a:xfrm>
          <a:prstGeom prst="roundRect">
            <a:avLst>
              <a:gd name="adj" fmla="val 25943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453" name="TextBox 15452">
            <a:extLst>
              <a:ext uri="{FF2B5EF4-FFF2-40B4-BE49-F238E27FC236}">
                <a16:creationId xmlns:a16="http://schemas.microsoft.com/office/drawing/2014/main" id="{8E7E2461-A753-9B6E-8DEA-A6E8FB46D5F9}"/>
              </a:ext>
            </a:extLst>
          </p:cNvPr>
          <p:cNvSpPr txBox="1"/>
          <p:nvPr/>
        </p:nvSpPr>
        <p:spPr>
          <a:xfrm>
            <a:off x="7770798" y="5894570"/>
            <a:ext cx="19340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IN" sz="1300" b="1" dirty="0">
                <a:latin typeface="+mn-lt"/>
              </a:rPr>
              <a:t>Inconsistent/ Outdated Info</a:t>
            </a:r>
          </a:p>
        </p:txBody>
      </p:sp>
      <p:sp>
        <p:nvSpPr>
          <p:cNvPr id="15454" name="TextBox 15453">
            <a:extLst>
              <a:ext uri="{FF2B5EF4-FFF2-40B4-BE49-F238E27FC236}">
                <a16:creationId xmlns:a16="http://schemas.microsoft.com/office/drawing/2014/main" id="{60B672B0-9863-ACB6-702C-AC89FD19CFC6}"/>
              </a:ext>
            </a:extLst>
          </p:cNvPr>
          <p:cNvSpPr txBox="1"/>
          <p:nvPr/>
        </p:nvSpPr>
        <p:spPr>
          <a:xfrm>
            <a:off x="9996882" y="5900064"/>
            <a:ext cx="21672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300" b="1" dirty="0"/>
              <a:t>Centralized, updated, and accurate responses</a:t>
            </a:r>
            <a:r>
              <a:rPr lang="en-US" sz="1300" dirty="0"/>
              <a:t>.</a:t>
            </a:r>
            <a:endParaRPr lang="en-IN" sz="1300" b="1" dirty="0"/>
          </a:p>
        </p:txBody>
      </p:sp>
      <p:sp>
        <p:nvSpPr>
          <p:cNvPr id="15455" name="Arrow: Curved Down 15454">
            <a:extLst>
              <a:ext uri="{FF2B5EF4-FFF2-40B4-BE49-F238E27FC236}">
                <a16:creationId xmlns:a16="http://schemas.microsoft.com/office/drawing/2014/main" id="{E236AD5A-A94C-1802-56EC-203773811107}"/>
              </a:ext>
            </a:extLst>
          </p:cNvPr>
          <p:cNvSpPr/>
          <p:nvPr/>
        </p:nvSpPr>
        <p:spPr>
          <a:xfrm rot="21406137">
            <a:off x="9379010" y="5546964"/>
            <a:ext cx="1005840" cy="278355"/>
          </a:xfrm>
          <a:prstGeom prst="curvedDownArrow">
            <a:avLst>
              <a:gd name="adj1" fmla="val 24699"/>
              <a:gd name="adj2" fmla="val 88726"/>
              <a:gd name="adj3" fmla="val 33045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5461" name="Graphic 15460" descr="Warning">
            <a:extLst>
              <a:ext uri="{FF2B5EF4-FFF2-40B4-BE49-F238E27FC236}">
                <a16:creationId xmlns:a16="http://schemas.microsoft.com/office/drawing/2014/main" id="{3BB9C169-2FCD-BD93-95A1-500FFF501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90387" y="2512557"/>
            <a:ext cx="509987" cy="509987"/>
          </a:xfrm>
          <a:prstGeom prst="rect">
            <a:avLst/>
          </a:prstGeom>
        </p:spPr>
      </p:pic>
      <p:pic>
        <p:nvPicPr>
          <p:cNvPr id="15462" name="Graphic 15461" descr="Lightbulb and gear">
            <a:extLst>
              <a:ext uri="{FF2B5EF4-FFF2-40B4-BE49-F238E27FC236}">
                <a16:creationId xmlns:a16="http://schemas.microsoft.com/office/drawing/2014/main" id="{808CA90B-0714-3568-6E74-3366943B3C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0140" y="2400219"/>
            <a:ext cx="625810" cy="625810"/>
          </a:xfrm>
          <a:prstGeom prst="rect">
            <a:avLst/>
          </a:prstGeom>
        </p:spPr>
      </p:pic>
      <p:sp>
        <p:nvSpPr>
          <p:cNvPr id="15463" name="Speech Bubble: Rectangle with Corners Rounded 15462">
            <a:extLst>
              <a:ext uri="{FF2B5EF4-FFF2-40B4-BE49-F238E27FC236}">
                <a16:creationId xmlns:a16="http://schemas.microsoft.com/office/drawing/2014/main" id="{4D480A56-B942-1809-078D-6C847C95EC93}"/>
              </a:ext>
            </a:extLst>
          </p:cNvPr>
          <p:cNvSpPr/>
          <p:nvPr/>
        </p:nvSpPr>
        <p:spPr>
          <a:xfrm>
            <a:off x="8214764" y="1968821"/>
            <a:ext cx="3604906" cy="378740"/>
          </a:xfrm>
          <a:prstGeom prst="wedgeRoundRectCallout">
            <a:avLst>
              <a:gd name="adj1" fmla="val -21146"/>
              <a:gd name="adj2" fmla="val 113248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464" name="TextBox 15463">
            <a:extLst>
              <a:ext uri="{FF2B5EF4-FFF2-40B4-BE49-F238E27FC236}">
                <a16:creationId xmlns:a16="http://schemas.microsoft.com/office/drawing/2014/main" id="{BABD5CE0-8ACF-A8FF-4932-FEDA71899BF9}"/>
              </a:ext>
            </a:extLst>
          </p:cNvPr>
          <p:cNvSpPr txBox="1"/>
          <p:nvPr/>
        </p:nvSpPr>
        <p:spPr>
          <a:xfrm>
            <a:off x="8673220" y="1922236"/>
            <a:ext cx="2833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PROBLEM-SOLUTION</a:t>
            </a:r>
            <a:endParaRPr lang="en-IN" sz="2400" dirty="0"/>
          </a:p>
        </p:txBody>
      </p:sp>
      <p:pic>
        <p:nvPicPr>
          <p:cNvPr id="3" name="Picture 2" descr="https://www.sih.gov.in/img1/SIH-Logo.png">
            <a:extLst>
              <a:ext uri="{FF2B5EF4-FFF2-40B4-BE49-F238E27FC236}">
                <a16:creationId xmlns:a16="http://schemas.microsoft.com/office/drawing/2014/main" id="{FE6F3A4B-12E1-2F78-9D2E-CF094E783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625" y="57098"/>
            <a:ext cx="1633860" cy="79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47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09600" y="-47625"/>
            <a:ext cx="10972800" cy="807334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AEE39C5-6B66-F8EC-7988-1639495211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7431917"/>
              </p:ext>
            </p:extLst>
          </p:nvPr>
        </p:nvGraphicFramePr>
        <p:xfrm>
          <a:off x="2536497" y="232942"/>
          <a:ext cx="7177544" cy="2140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CDA44ED-8BAD-99E8-EE5B-9C0B04D1443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633" r="238" b="7830"/>
          <a:stretch/>
        </p:blipFill>
        <p:spPr>
          <a:xfrm>
            <a:off x="-49770" y="889990"/>
            <a:ext cx="7095281" cy="615368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F2C80BB-0ACF-4768-ABFD-51C0FE6C0D77}"/>
              </a:ext>
            </a:extLst>
          </p:cNvPr>
          <p:cNvGrpSpPr/>
          <p:nvPr/>
        </p:nvGrpSpPr>
        <p:grpSpPr>
          <a:xfrm>
            <a:off x="6528123" y="2162960"/>
            <a:ext cx="5640728" cy="4694312"/>
            <a:chOff x="7083491" y="2682173"/>
            <a:chExt cx="5085359" cy="41534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A0ED85-CCBA-160B-1B51-686239D24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83491" y="2682173"/>
              <a:ext cx="1915608" cy="300547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E782C36-D353-9A2D-CE21-C1AE963D2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19962" y="2682173"/>
              <a:ext cx="1915607" cy="141767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22D7581-EEBB-B111-8875-524CDA386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956432" y="5023395"/>
              <a:ext cx="1212418" cy="180065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F707CDA-ED42-A4D4-40C5-193740CBB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19962" y="4121423"/>
              <a:ext cx="1915607" cy="271420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1D35095-F39E-0D7D-7A67-31BC3C2C5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956432" y="2682173"/>
              <a:ext cx="1212418" cy="2306694"/>
            </a:xfrm>
            <a:prstGeom prst="rect">
              <a:avLst/>
            </a:prstGeom>
          </p:spPr>
        </p:pic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6B7F2DC-9BE0-369E-0D53-3127FB98F2C8}"/>
              </a:ext>
            </a:extLst>
          </p:cNvPr>
          <p:cNvCxnSpPr>
            <a:cxnSpLocks/>
          </p:cNvCxnSpPr>
          <p:nvPr/>
        </p:nvCxnSpPr>
        <p:spPr>
          <a:xfrm>
            <a:off x="2453829" y="2025569"/>
            <a:ext cx="737307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2366F9D-80AF-9F9A-AD6C-2D0EEA1AAD7D}"/>
              </a:ext>
            </a:extLst>
          </p:cNvPr>
          <p:cNvCxnSpPr>
            <a:cxnSpLocks/>
          </p:cNvCxnSpPr>
          <p:nvPr/>
        </p:nvCxnSpPr>
        <p:spPr>
          <a:xfrm>
            <a:off x="2436593" y="618531"/>
            <a:ext cx="0" cy="141861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A1CB53BE-C42B-4C7C-A253-51C78BF02E41}"/>
              </a:ext>
            </a:extLst>
          </p:cNvPr>
          <p:cNvCxnSpPr>
            <a:cxnSpLocks/>
          </p:cNvCxnSpPr>
          <p:nvPr/>
        </p:nvCxnSpPr>
        <p:spPr>
          <a:xfrm>
            <a:off x="9811596" y="594098"/>
            <a:ext cx="0" cy="141861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9" name="TextBox 1028">
            <a:extLst>
              <a:ext uri="{FF2B5EF4-FFF2-40B4-BE49-F238E27FC236}">
                <a16:creationId xmlns:a16="http://schemas.microsoft.com/office/drawing/2014/main" id="{7CF451D9-92CE-B3E8-3FD8-B072B8F61BC3}"/>
              </a:ext>
            </a:extLst>
          </p:cNvPr>
          <p:cNvSpPr txBox="1"/>
          <p:nvPr/>
        </p:nvSpPr>
        <p:spPr>
          <a:xfrm>
            <a:off x="10381437" y="1238630"/>
            <a:ext cx="14351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Prototype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1033" name="Arrow: Down 1032">
            <a:extLst>
              <a:ext uri="{FF2B5EF4-FFF2-40B4-BE49-F238E27FC236}">
                <a16:creationId xmlns:a16="http://schemas.microsoft.com/office/drawing/2014/main" id="{5B842FFD-2176-B3BA-CD76-3C7C78FA040D}"/>
              </a:ext>
            </a:extLst>
          </p:cNvPr>
          <p:cNvSpPr/>
          <p:nvPr/>
        </p:nvSpPr>
        <p:spPr>
          <a:xfrm>
            <a:off x="10945926" y="1692397"/>
            <a:ext cx="300900" cy="370147"/>
          </a:xfrm>
          <a:prstGeom prst="downArrow">
            <a:avLst>
              <a:gd name="adj1" fmla="val 31007"/>
              <a:gd name="adj2" fmla="val 56964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386F3CD5-5723-30DE-5820-82720FE495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56806" y="5559799"/>
            <a:ext cx="1373377" cy="1373377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AE215B80-232E-92C8-2B34-5BAED5E92E5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04670" y="2112316"/>
            <a:ext cx="2043371" cy="2043371"/>
          </a:xfrm>
          <a:prstGeom prst="rect">
            <a:avLst/>
          </a:prstGeom>
        </p:spPr>
      </p:pic>
      <p:pic>
        <p:nvPicPr>
          <p:cNvPr id="3" name="Picture 2" descr="https://www.sih.gov.in/img1/SIH-Logo.png">
            <a:extLst>
              <a:ext uri="{FF2B5EF4-FFF2-40B4-BE49-F238E27FC236}">
                <a16:creationId xmlns:a16="http://schemas.microsoft.com/office/drawing/2014/main" id="{06D5E6E5-1C73-7D60-3E18-BE5B5D8EE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625" y="57098"/>
            <a:ext cx="1633860" cy="79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B973BE-3CCD-46DA-23C1-A51C2708A33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42697" y="-757716"/>
            <a:ext cx="2298009" cy="22980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825461" y="-163141"/>
            <a:ext cx="10972800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 AND VIABILITY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580466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</a:p>
        </p:txBody>
      </p:sp>
      <p:grpSp>
        <p:nvGrpSpPr>
          <p:cNvPr id="17427" name="Group 17426">
            <a:extLst>
              <a:ext uri="{FF2B5EF4-FFF2-40B4-BE49-F238E27FC236}">
                <a16:creationId xmlns:a16="http://schemas.microsoft.com/office/drawing/2014/main" id="{AF0F3E63-A5FA-840F-F612-3EC02D1DCE97}"/>
              </a:ext>
            </a:extLst>
          </p:cNvPr>
          <p:cNvGrpSpPr/>
          <p:nvPr/>
        </p:nvGrpSpPr>
        <p:grpSpPr>
          <a:xfrm>
            <a:off x="191823" y="1129630"/>
            <a:ext cx="2799733" cy="4967655"/>
            <a:chOff x="191823" y="1129630"/>
            <a:chExt cx="2799733" cy="496765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B34AB6E-242D-DEBD-FFE2-4B91C7B38F23}"/>
                </a:ext>
              </a:extLst>
            </p:cNvPr>
            <p:cNvGrpSpPr/>
            <p:nvPr/>
          </p:nvGrpSpPr>
          <p:grpSpPr>
            <a:xfrm>
              <a:off x="191823" y="1129630"/>
              <a:ext cx="2799733" cy="4922320"/>
              <a:chOff x="628650" y="2372330"/>
              <a:chExt cx="1803006" cy="2739975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C1A93B38-7259-F4D4-1DF6-9EE6E84B60C8}"/>
                  </a:ext>
                </a:extLst>
              </p:cNvPr>
              <p:cNvSpPr/>
              <p:nvPr/>
            </p:nvSpPr>
            <p:spPr>
              <a:xfrm>
                <a:off x="766421" y="2372332"/>
                <a:ext cx="1527464" cy="623847"/>
              </a:xfrm>
              <a:prstGeom prst="roundRect">
                <a:avLst>
                  <a:gd name="adj" fmla="val 42746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1A94901-4DB4-D48B-7E0C-A55D7D99C999}"/>
                  </a:ext>
                </a:extLst>
              </p:cNvPr>
              <p:cNvSpPr/>
              <p:nvPr/>
            </p:nvSpPr>
            <p:spPr>
              <a:xfrm>
                <a:off x="628650" y="2528427"/>
                <a:ext cx="1803006" cy="2583878"/>
              </a:xfrm>
              <a:prstGeom prst="roundRect">
                <a:avLst>
                  <a:gd name="adj" fmla="val 1030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1BCC8B8-6D6E-B69B-115A-015CC73300FC}"/>
                  </a:ext>
                </a:extLst>
              </p:cNvPr>
              <p:cNvSpPr/>
              <p:nvPr/>
            </p:nvSpPr>
            <p:spPr>
              <a:xfrm rot="10800000">
                <a:off x="1065249" y="2372330"/>
                <a:ext cx="920207" cy="596544"/>
              </a:xfrm>
              <a:custGeom>
                <a:avLst/>
                <a:gdLst>
                  <a:gd name="connsiteX0" fmla="*/ 764197 w 1344464"/>
                  <a:gd name="connsiteY0" fmla="*/ 995423 h 995423"/>
                  <a:gd name="connsiteX1" fmla="*/ 730373 w 1344464"/>
                  <a:gd name="connsiteY1" fmla="*/ 995423 h 995423"/>
                  <a:gd name="connsiteX2" fmla="*/ 672862 w 1344464"/>
                  <a:gd name="connsiteY2" fmla="*/ 995423 h 995423"/>
                  <a:gd name="connsiteX3" fmla="*/ 671602 w 1344464"/>
                  <a:gd name="connsiteY3" fmla="*/ 995423 h 995423"/>
                  <a:gd name="connsiteX4" fmla="*/ 609602 w 1344464"/>
                  <a:gd name="connsiteY4" fmla="*/ 995423 h 995423"/>
                  <a:gd name="connsiteX5" fmla="*/ 580267 w 1344464"/>
                  <a:gd name="connsiteY5" fmla="*/ 995423 h 995423"/>
                  <a:gd name="connsiteX6" fmla="*/ 580257 w 1344464"/>
                  <a:gd name="connsiteY6" fmla="*/ 995422 h 995423"/>
                  <a:gd name="connsiteX7" fmla="*/ 0 w 1344464"/>
                  <a:gd name="connsiteY7" fmla="*/ 995422 h 995423"/>
                  <a:gd name="connsiteX8" fmla="*/ 175150 w 1344464"/>
                  <a:gd name="connsiteY8" fmla="*/ 405117 h 995423"/>
                  <a:gd name="connsiteX9" fmla="*/ 580267 w 1344464"/>
                  <a:gd name="connsiteY9" fmla="*/ 0 h 995423"/>
                  <a:gd name="connsiteX10" fmla="*/ 609602 w 1344464"/>
                  <a:gd name="connsiteY10" fmla="*/ 0 h 995423"/>
                  <a:gd name="connsiteX11" fmla="*/ 671602 w 1344464"/>
                  <a:gd name="connsiteY11" fmla="*/ 0 h 995423"/>
                  <a:gd name="connsiteX12" fmla="*/ 672862 w 1344464"/>
                  <a:gd name="connsiteY12" fmla="*/ 0 h 995423"/>
                  <a:gd name="connsiteX13" fmla="*/ 730373 w 1344464"/>
                  <a:gd name="connsiteY13" fmla="*/ 0 h 995423"/>
                  <a:gd name="connsiteX14" fmla="*/ 764197 w 1344464"/>
                  <a:gd name="connsiteY14" fmla="*/ 0 h 995423"/>
                  <a:gd name="connsiteX15" fmla="*/ 1169314 w 1344464"/>
                  <a:gd name="connsiteY15" fmla="*/ 405117 h 995423"/>
                  <a:gd name="connsiteX16" fmla="*/ 1344464 w 1344464"/>
                  <a:gd name="connsiteY16" fmla="*/ 995422 h 995423"/>
                  <a:gd name="connsiteX17" fmla="*/ 764207 w 1344464"/>
                  <a:gd name="connsiteY17" fmla="*/ 995422 h 995423"/>
                  <a:gd name="connsiteX18" fmla="*/ 764197 w 1344464"/>
                  <a:gd name="connsiteY18" fmla="*/ 995423 h 995423"/>
                  <a:gd name="connsiteX0" fmla="*/ 764197 w 1344464"/>
                  <a:gd name="connsiteY0" fmla="*/ 995423 h 995423"/>
                  <a:gd name="connsiteX1" fmla="*/ 730373 w 1344464"/>
                  <a:gd name="connsiteY1" fmla="*/ 995423 h 995423"/>
                  <a:gd name="connsiteX2" fmla="*/ 672862 w 1344464"/>
                  <a:gd name="connsiteY2" fmla="*/ 995423 h 995423"/>
                  <a:gd name="connsiteX3" fmla="*/ 671602 w 1344464"/>
                  <a:gd name="connsiteY3" fmla="*/ 995423 h 995423"/>
                  <a:gd name="connsiteX4" fmla="*/ 609602 w 1344464"/>
                  <a:gd name="connsiteY4" fmla="*/ 995423 h 995423"/>
                  <a:gd name="connsiteX5" fmla="*/ 580267 w 1344464"/>
                  <a:gd name="connsiteY5" fmla="*/ 995423 h 995423"/>
                  <a:gd name="connsiteX6" fmla="*/ 580257 w 1344464"/>
                  <a:gd name="connsiteY6" fmla="*/ 995422 h 995423"/>
                  <a:gd name="connsiteX7" fmla="*/ 0 w 1344464"/>
                  <a:gd name="connsiteY7" fmla="*/ 995422 h 995423"/>
                  <a:gd name="connsiteX8" fmla="*/ 175150 w 1344464"/>
                  <a:gd name="connsiteY8" fmla="*/ 405117 h 995423"/>
                  <a:gd name="connsiteX9" fmla="*/ 580267 w 1344464"/>
                  <a:gd name="connsiteY9" fmla="*/ 0 h 995423"/>
                  <a:gd name="connsiteX10" fmla="*/ 609602 w 1344464"/>
                  <a:gd name="connsiteY10" fmla="*/ 0 h 995423"/>
                  <a:gd name="connsiteX11" fmla="*/ 671602 w 1344464"/>
                  <a:gd name="connsiteY11" fmla="*/ 0 h 995423"/>
                  <a:gd name="connsiteX12" fmla="*/ 730373 w 1344464"/>
                  <a:gd name="connsiteY12" fmla="*/ 0 h 995423"/>
                  <a:gd name="connsiteX13" fmla="*/ 764197 w 1344464"/>
                  <a:gd name="connsiteY13" fmla="*/ 0 h 995423"/>
                  <a:gd name="connsiteX14" fmla="*/ 1169314 w 1344464"/>
                  <a:gd name="connsiteY14" fmla="*/ 405117 h 995423"/>
                  <a:gd name="connsiteX15" fmla="*/ 1344464 w 1344464"/>
                  <a:gd name="connsiteY15" fmla="*/ 995422 h 995423"/>
                  <a:gd name="connsiteX16" fmla="*/ 764207 w 1344464"/>
                  <a:gd name="connsiteY16" fmla="*/ 995422 h 995423"/>
                  <a:gd name="connsiteX17" fmla="*/ 764197 w 1344464"/>
                  <a:gd name="connsiteY17" fmla="*/ 995423 h 995423"/>
                  <a:gd name="connsiteX0" fmla="*/ 764197 w 1344464"/>
                  <a:gd name="connsiteY0" fmla="*/ 995423 h 995423"/>
                  <a:gd name="connsiteX1" fmla="*/ 730373 w 1344464"/>
                  <a:gd name="connsiteY1" fmla="*/ 995423 h 995423"/>
                  <a:gd name="connsiteX2" fmla="*/ 672862 w 1344464"/>
                  <a:gd name="connsiteY2" fmla="*/ 995423 h 995423"/>
                  <a:gd name="connsiteX3" fmla="*/ 671602 w 1344464"/>
                  <a:gd name="connsiteY3" fmla="*/ 995423 h 995423"/>
                  <a:gd name="connsiteX4" fmla="*/ 609602 w 1344464"/>
                  <a:gd name="connsiteY4" fmla="*/ 995423 h 995423"/>
                  <a:gd name="connsiteX5" fmla="*/ 580267 w 1344464"/>
                  <a:gd name="connsiteY5" fmla="*/ 995423 h 995423"/>
                  <a:gd name="connsiteX6" fmla="*/ 580257 w 1344464"/>
                  <a:gd name="connsiteY6" fmla="*/ 995422 h 995423"/>
                  <a:gd name="connsiteX7" fmla="*/ 0 w 1344464"/>
                  <a:gd name="connsiteY7" fmla="*/ 995422 h 995423"/>
                  <a:gd name="connsiteX8" fmla="*/ 175150 w 1344464"/>
                  <a:gd name="connsiteY8" fmla="*/ 405117 h 995423"/>
                  <a:gd name="connsiteX9" fmla="*/ 580267 w 1344464"/>
                  <a:gd name="connsiteY9" fmla="*/ 0 h 995423"/>
                  <a:gd name="connsiteX10" fmla="*/ 609602 w 1344464"/>
                  <a:gd name="connsiteY10" fmla="*/ 0 h 995423"/>
                  <a:gd name="connsiteX11" fmla="*/ 730373 w 1344464"/>
                  <a:gd name="connsiteY11" fmla="*/ 0 h 995423"/>
                  <a:gd name="connsiteX12" fmla="*/ 764197 w 1344464"/>
                  <a:gd name="connsiteY12" fmla="*/ 0 h 995423"/>
                  <a:gd name="connsiteX13" fmla="*/ 1169314 w 1344464"/>
                  <a:gd name="connsiteY13" fmla="*/ 405117 h 995423"/>
                  <a:gd name="connsiteX14" fmla="*/ 1344464 w 1344464"/>
                  <a:gd name="connsiteY14" fmla="*/ 995422 h 995423"/>
                  <a:gd name="connsiteX15" fmla="*/ 764207 w 1344464"/>
                  <a:gd name="connsiteY15" fmla="*/ 995422 h 995423"/>
                  <a:gd name="connsiteX16" fmla="*/ 764197 w 1344464"/>
                  <a:gd name="connsiteY16" fmla="*/ 995423 h 995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44464" h="995423">
                    <a:moveTo>
                      <a:pt x="764197" y="995423"/>
                    </a:moveTo>
                    <a:lnTo>
                      <a:pt x="730373" y="995423"/>
                    </a:lnTo>
                    <a:lnTo>
                      <a:pt x="672862" y="995423"/>
                    </a:lnTo>
                    <a:lnTo>
                      <a:pt x="671602" y="995423"/>
                    </a:lnTo>
                    <a:lnTo>
                      <a:pt x="609602" y="995423"/>
                    </a:lnTo>
                    <a:lnTo>
                      <a:pt x="580267" y="995423"/>
                    </a:lnTo>
                    <a:cubicBezTo>
                      <a:pt x="580264" y="995423"/>
                      <a:pt x="580260" y="995422"/>
                      <a:pt x="580257" y="995422"/>
                    </a:cubicBezTo>
                    <a:lnTo>
                      <a:pt x="0" y="995422"/>
                    </a:lnTo>
                    <a:lnTo>
                      <a:pt x="175150" y="405117"/>
                    </a:lnTo>
                    <a:cubicBezTo>
                      <a:pt x="238410" y="192879"/>
                      <a:pt x="356527" y="0"/>
                      <a:pt x="580267" y="0"/>
                    </a:cubicBezTo>
                    <a:lnTo>
                      <a:pt x="609602" y="0"/>
                    </a:lnTo>
                    <a:lnTo>
                      <a:pt x="730373" y="0"/>
                    </a:lnTo>
                    <a:lnTo>
                      <a:pt x="764197" y="0"/>
                    </a:lnTo>
                    <a:cubicBezTo>
                      <a:pt x="987937" y="0"/>
                      <a:pt x="1106054" y="192879"/>
                      <a:pt x="1169314" y="405117"/>
                    </a:cubicBezTo>
                    <a:lnTo>
                      <a:pt x="1344464" y="995422"/>
                    </a:lnTo>
                    <a:lnTo>
                      <a:pt x="764207" y="995422"/>
                    </a:lnTo>
                    <a:cubicBezTo>
                      <a:pt x="764204" y="995422"/>
                      <a:pt x="764200" y="995423"/>
                      <a:pt x="764197" y="995423"/>
                    </a:cubicBezTo>
                    <a:close/>
                  </a:path>
                </a:pathLst>
              </a:custGeom>
              <a:solidFill>
                <a:srgbClr val="E7412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7101B6-9AC4-5EC2-62B3-1DEC155BF99B}"/>
                  </a:ext>
                </a:extLst>
              </p:cNvPr>
              <p:cNvSpPr txBox="1"/>
              <p:nvPr/>
            </p:nvSpPr>
            <p:spPr>
              <a:xfrm>
                <a:off x="794227" y="2957121"/>
                <a:ext cx="1527464" cy="222718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2000" b="1" noProof="1">
                    <a:solidFill>
                      <a:srgbClr val="943735"/>
                    </a:solidFill>
                    <a:latin typeface="Comic Sans MS" panose="030F0702030302020204" pitchFamily="66" charset="0"/>
                  </a:rPr>
                  <a:t>Feasibility</a:t>
                </a:r>
                <a:r>
                  <a:rPr lang="en-US" sz="2000" b="1" noProof="1">
                    <a:latin typeface="Comic Sans MS" panose="030F0702030302020204" pitchFamily="66" charset="0"/>
                  </a:rPr>
                  <a:t> </a:t>
                </a:r>
              </a:p>
            </p:txBody>
          </p:sp>
        </p:grpSp>
        <p:sp>
          <p:nvSpPr>
            <p:cNvPr id="17426" name="Rectangle 1">
              <a:extLst>
                <a:ext uri="{FF2B5EF4-FFF2-40B4-BE49-F238E27FC236}">
                  <a16:creationId xmlns:a16="http://schemas.microsoft.com/office/drawing/2014/main" id="{4B36AF9D-65AE-DD99-ED52-5190B751A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266" y="2486040"/>
              <a:ext cx="2720710" cy="3611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171450" marR="0" lvl="0" indent="-171450" defTabSz="914400" rtl="0" eaLnBrk="0" fontAlgn="base" latinLnBrk="0" hangingPunct="0">
                <a:spcBef>
                  <a:spcPct val="0"/>
                </a:spcBef>
                <a:spcAft>
                  <a:spcPts val="80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US" altLang="en-US" sz="11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Existing Technology Availability 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– NLP models (HuggingFace, Google Translate, Rasa) make multilingual chatbot development practical.</a:t>
              </a:r>
            </a:p>
            <a:p>
              <a:pPr marL="171450" lvl="0" indent="-171450" defTabSz="914400" eaLnBrk="0" hangingPunct="0">
                <a:spcAft>
                  <a:spcPts val="800"/>
                </a:spcAft>
                <a:buFont typeface="Wingdings" panose="05000000000000000000" pitchFamily="2" charset="2"/>
                <a:buChar char="Ø"/>
              </a:pPr>
              <a:r>
                <a:rPr lang="en-US" sz="1200" b="1" dirty="0"/>
                <a:t>Low Cost of Infrastructure </a:t>
              </a:r>
              <a:r>
                <a:rPr lang="en-US" sz="1100" dirty="0"/>
                <a:t>– </a:t>
              </a:r>
              <a:r>
                <a:rPr lang="en-US" sz="1200" dirty="0"/>
                <a:t>Chatbots will work well with any standard web hosting and messaging APIs; they won't require any special hardware.</a:t>
              </a:r>
            </a:p>
            <a:p>
              <a:pPr marL="171450" lvl="0" indent="-171450" defTabSz="914400" eaLnBrk="0" hangingPunct="0">
                <a:spcAft>
                  <a:spcPts val="800"/>
                </a:spcAft>
                <a:buFont typeface="Wingdings" panose="05000000000000000000" pitchFamily="2" charset="2"/>
                <a:buChar char="Ø"/>
              </a:pPr>
              <a:r>
                <a:rPr kumimoji="0" lang="en-US" altLang="en-US" sz="11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Hackathon Ready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– Small knowledge base + MVP chatbot can be built in 2–3 days.</a:t>
              </a:r>
            </a:p>
            <a:p>
              <a:pPr marL="171450" marR="0" lvl="0" indent="-171450" defTabSz="914400" rtl="0" eaLnBrk="0" fontAlgn="base" latinLnBrk="0" hangingPunct="0">
                <a:spcBef>
                  <a:spcPct val="0"/>
                </a:spcBef>
                <a:spcAft>
                  <a:spcPts val="80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US" altLang="en-US" sz="11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Cloud &amp; Open-Source Support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– Free-tier cloud services and open-source libraries reduce expenses.</a:t>
              </a:r>
            </a:p>
            <a:p>
              <a:pPr marL="171450" marR="0" lvl="0" indent="-171450" defTabSz="914400" rtl="0" eaLnBrk="0" fontAlgn="base" latinLnBrk="0" hangingPunct="0">
                <a:spcBef>
                  <a:spcPct val="0"/>
                </a:spcBef>
                <a:spcAft>
                  <a:spcPts val="80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US" altLang="en-US" sz="11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Integration Ease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– Embeddable on college website and connectable to WhatsApp/Telegram with minimal setup.</a:t>
              </a:r>
            </a:p>
          </p:txBody>
        </p:sp>
      </p:grpSp>
      <p:grpSp>
        <p:nvGrpSpPr>
          <p:cNvPr id="17429" name="Group 17428">
            <a:extLst>
              <a:ext uri="{FF2B5EF4-FFF2-40B4-BE49-F238E27FC236}">
                <a16:creationId xmlns:a16="http://schemas.microsoft.com/office/drawing/2014/main" id="{932A9FC8-A759-E246-1D7A-BF4B0D678BE6}"/>
              </a:ext>
            </a:extLst>
          </p:cNvPr>
          <p:cNvGrpSpPr/>
          <p:nvPr/>
        </p:nvGrpSpPr>
        <p:grpSpPr>
          <a:xfrm>
            <a:off x="3286905" y="2497857"/>
            <a:ext cx="2799733" cy="4133286"/>
            <a:chOff x="628650" y="2372329"/>
            <a:chExt cx="1803006" cy="2739976"/>
          </a:xfrm>
        </p:grpSpPr>
        <p:sp>
          <p:nvSpPr>
            <p:cNvPr id="17432" name="Rectangle: Rounded Corners 17431">
              <a:extLst>
                <a:ext uri="{FF2B5EF4-FFF2-40B4-BE49-F238E27FC236}">
                  <a16:creationId xmlns:a16="http://schemas.microsoft.com/office/drawing/2014/main" id="{5086FD81-15F5-9673-598E-1173FD20E6FE}"/>
                </a:ext>
              </a:extLst>
            </p:cNvPr>
            <p:cNvSpPr/>
            <p:nvPr/>
          </p:nvSpPr>
          <p:spPr>
            <a:xfrm>
              <a:off x="766421" y="2372332"/>
              <a:ext cx="1527464" cy="623847"/>
            </a:xfrm>
            <a:prstGeom prst="roundRect">
              <a:avLst>
                <a:gd name="adj" fmla="val 42746"/>
              </a:avLst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433" name="Rectangle: Rounded Corners 17432">
              <a:extLst>
                <a:ext uri="{FF2B5EF4-FFF2-40B4-BE49-F238E27FC236}">
                  <a16:creationId xmlns:a16="http://schemas.microsoft.com/office/drawing/2014/main" id="{7018C073-A7D1-F96F-3F17-4ADC7A572FFE}"/>
                </a:ext>
              </a:extLst>
            </p:cNvPr>
            <p:cNvSpPr/>
            <p:nvPr/>
          </p:nvSpPr>
          <p:spPr>
            <a:xfrm>
              <a:off x="628650" y="2528427"/>
              <a:ext cx="1803006" cy="2583878"/>
            </a:xfrm>
            <a:prstGeom prst="roundRect">
              <a:avLst>
                <a:gd name="adj" fmla="val 10302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434" name="Freeform: Shape 17433">
              <a:extLst>
                <a:ext uri="{FF2B5EF4-FFF2-40B4-BE49-F238E27FC236}">
                  <a16:creationId xmlns:a16="http://schemas.microsoft.com/office/drawing/2014/main" id="{8CDC40E7-C1D8-3912-0EDE-EE6F294DC714}"/>
                </a:ext>
              </a:extLst>
            </p:cNvPr>
            <p:cNvSpPr/>
            <p:nvPr/>
          </p:nvSpPr>
          <p:spPr>
            <a:xfrm rot="10800000">
              <a:off x="1065249" y="2372329"/>
              <a:ext cx="920207" cy="688790"/>
            </a:xfrm>
            <a:custGeom>
              <a:avLst/>
              <a:gdLst>
                <a:gd name="connsiteX0" fmla="*/ 764197 w 1344464"/>
                <a:gd name="connsiteY0" fmla="*/ 995423 h 995423"/>
                <a:gd name="connsiteX1" fmla="*/ 730373 w 1344464"/>
                <a:gd name="connsiteY1" fmla="*/ 995423 h 995423"/>
                <a:gd name="connsiteX2" fmla="*/ 672862 w 1344464"/>
                <a:gd name="connsiteY2" fmla="*/ 995423 h 995423"/>
                <a:gd name="connsiteX3" fmla="*/ 671602 w 1344464"/>
                <a:gd name="connsiteY3" fmla="*/ 995423 h 995423"/>
                <a:gd name="connsiteX4" fmla="*/ 609602 w 1344464"/>
                <a:gd name="connsiteY4" fmla="*/ 995423 h 995423"/>
                <a:gd name="connsiteX5" fmla="*/ 580267 w 1344464"/>
                <a:gd name="connsiteY5" fmla="*/ 995423 h 995423"/>
                <a:gd name="connsiteX6" fmla="*/ 580257 w 1344464"/>
                <a:gd name="connsiteY6" fmla="*/ 995422 h 995423"/>
                <a:gd name="connsiteX7" fmla="*/ 0 w 1344464"/>
                <a:gd name="connsiteY7" fmla="*/ 995422 h 995423"/>
                <a:gd name="connsiteX8" fmla="*/ 175150 w 1344464"/>
                <a:gd name="connsiteY8" fmla="*/ 405117 h 995423"/>
                <a:gd name="connsiteX9" fmla="*/ 580267 w 1344464"/>
                <a:gd name="connsiteY9" fmla="*/ 0 h 995423"/>
                <a:gd name="connsiteX10" fmla="*/ 609602 w 1344464"/>
                <a:gd name="connsiteY10" fmla="*/ 0 h 995423"/>
                <a:gd name="connsiteX11" fmla="*/ 671602 w 1344464"/>
                <a:gd name="connsiteY11" fmla="*/ 0 h 995423"/>
                <a:gd name="connsiteX12" fmla="*/ 672862 w 1344464"/>
                <a:gd name="connsiteY12" fmla="*/ 0 h 995423"/>
                <a:gd name="connsiteX13" fmla="*/ 730373 w 1344464"/>
                <a:gd name="connsiteY13" fmla="*/ 0 h 995423"/>
                <a:gd name="connsiteX14" fmla="*/ 764197 w 1344464"/>
                <a:gd name="connsiteY14" fmla="*/ 0 h 995423"/>
                <a:gd name="connsiteX15" fmla="*/ 1169314 w 1344464"/>
                <a:gd name="connsiteY15" fmla="*/ 405117 h 995423"/>
                <a:gd name="connsiteX16" fmla="*/ 1344464 w 1344464"/>
                <a:gd name="connsiteY16" fmla="*/ 995422 h 995423"/>
                <a:gd name="connsiteX17" fmla="*/ 764207 w 1344464"/>
                <a:gd name="connsiteY17" fmla="*/ 995422 h 995423"/>
                <a:gd name="connsiteX18" fmla="*/ 764197 w 1344464"/>
                <a:gd name="connsiteY18" fmla="*/ 995423 h 995423"/>
                <a:gd name="connsiteX0" fmla="*/ 764197 w 1344464"/>
                <a:gd name="connsiteY0" fmla="*/ 995423 h 995423"/>
                <a:gd name="connsiteX1" fmla="*/ 730373 w 1344464"/>
                <a:gd name="connsiteY1" fmla="*/ 995423 h 995423"/>
                <a:gd name="connsiteX2" fmla="*/ 672862 w 1344464"/>
                <a:gd name="connsiteY2" fmla="*/ 995423 h 995423"/>
                <a:gd name="connsiteX3" fmla="*/ 671602 w 1344464"/>
                <a:gd name="connsiteY3" fmla="*/ 995423 h 995423"/>
                <a:gd name="connsiteX4" fmla="*/ 609602 w 1344464"/>
                <a:gd name="connsiteY4" fmla="*/ 995423 h 995423"/>
                <a:gd name="connsiteX5" fmla="*/ 580267 w 1344464"/>
                <a:gd name="connsiteY5" fmla="*/ 995423 h 995423"/>
                <a:gd name="connsiteX6" fmla="*/ 580257 w 1344464"/>
                <a:gd name="connsiteY6" fmla="*/ 995422 h 995423"/>
                <a:gd name="connsiteX7" fmla="*/ 0 w 1344464"/>
                <a:gd name="connsiteY7" fmla="*/ 995422 h 995423"/>
                <a:gd name="connsiteX8" fmla="*/ 175150 w 1344464"/>
                <a:gd name="connsiteY8" fmla="*/ 405117 h 995423"/>
                <a:gd name="connsiteX9" fmla="*/ 580267 w 1344464"/>
                <a:gd name="connsiteY9" fmla="*/ 0 h 995423"/>
                <a:gd name="connsiteX10" fmla="*/ 609602 w 1344464"/>
                <a:gd name="connsiteY10" fmla="*/ 0 h 995423"/>
                <a:gd name="connsiteX11" fmla="*/ 671602 w 1344464"/>
                <a:gd name="connsiteY11" fmla="*/ 0 h 995423"/>
                <a:gd name="connsiteX12" fmla="*/ 730373 w 1344464"/>
                <a:gd name="connsiteY12" fmla="*/ 0 h 995423"/>
                <a:gd name="connsiteX13" fmla="*/ 764197 w 1344464"/>
                <a:gd name="connsiteY13" fmla="*/ 0 h 995423"/>
                <a:gd name="connsiteX14" fmla="*/ 1169314 w 1344464"/>
                <a:gd name="connsiteY14" fmla="*/ 405117 h 995423"/>
                <a:gd name="connsiteX15" fmla="*/ 1344464 w 1344464"/>
                <a:gd name="connsiteY15" fmla="*/ 995422 h 995423"/>
                <a:gd name="connsiteX16" fmla="*/ 764207 w 1344464"/>
                <a:gd name="connsiteY16" fmla="*/ 995422 h 995423"/>
                <a:gd name="connsiteX17" fmla="*/ 764197 w 1344464"/>
                <a:gd name="connsiteY17" fmla="*/ 995423 h 995423"/>
                <a:gd name="connsiteX0" fmla="*/ 764197 w 1344464"/>
                <a:gd name="connsiteY0" fmla="*/ 995423 h 995423"/>
                <a:gd name="connsiteX1" fmla="*/ 730373 w 1344464"/>
                <a:gd name="connsiteY1" fmla="*/ 995423 h 995423"/>
                <a:gd name="connsiteX2" fmla="*/ 672862 w 1344464"/>
                <a:gd name="connsiteY2" fmla="*/ 995423 h 995423"/>
                <a:gd name="connsiteX3" fmla="*/ 671602 w 1344464"/>
                <a:gd name="connsiteY3" fmla="*/ 995423 h 995423"/>
                <a:gd name="connsiteX4" fmla="*/ 609602 w 1344464"/>
                <a:gd name="connsiteY4" fmla="*/ 995423 h 995423"/>
                <a:gd name="connsiteX5" fmla="*/ 580267 w 1344464"/>
                <a:gd name="connsiteY5" fmla="*/ 995423 h 995423"/>
                <a:gd name="connsiteX6" fmla="*/ 580257 w 1344464"/>
                <a:gd name="connsiteY6" fmla="*/ 995422 h 995423"/>
                <a:gd name="connsiteX7" fmla="*/ 0 w 1344464"/>
                <a:gd name="connsiteY7" fmla="*/ 995422 h 995423"/>
                <a:gd name="connsiteX8" fmla="*/ 175150 w 1344464"/>
                <a:gd name="connsiteY8" fmla="*/ 405117 h 995423"/>
                <a:gd name="connsiteX9" fmla="*/ 580267 w 1344464"/>
                <a:gd name="connsiteY9" fmla="*/ 0 h 995423"/>
                <a:gd name="connsiteX10" fmla="*/ 609602 w 1344464"/>
                <a:gd name="connsiteY10" fmla="*/ 0 h 995423"/>
                <a:gd name="connsiteX11" fmla="*/ 730373 w 1344464"/>
                <a:gd name="connsiteY11" fmla="*/ 0 h 995423"/>
                <a:gd name="connsiteX12" fmla="*/ 764197 w 1344464"/>
                <a:gd name="connsiteY12" fmla="*/ 0 h 995423"/>
                <a:gd name="connsiteX13" fmla="*/ 1169314 w 1344464"/>
                <a:gd name="connsiteY13" fmla="*/ 405117 h 995423"/>
                <a:gd name="connsiteX14" fmla="*/ 1344464 w 1344464"/>
                <a:gd name="connsiteY14" fmla="*/ 995422 h 995423"/>
                <a:gd name="connsiteX15" fmla="*/ 764207 w 1344464"/>
                <a:gd name="connsiteY15" fmla="*/ 995422 h 995423"/>
                <a:gd name="connsiteX16" fmla="*/ 764197 w 1344464"/>
                <a:gd name="connsiteY16" fmla="*/ 995423 h 99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44464" h="995423">
                  <a:moveTo>
                    <a:pt x="764197" y="995423"/>
                  </a:moveTo>
                  <a:lnTo>
                    <a:pt x="730373" y="995423"/>
                  </a:lnTo>
                  <a:lnTo>
                    <a:pt x="672862" y="995423"/>
                  </a:lnTo>
                  <a:lnTo>
                    <a:pt x="671602" y="995423"/>
                  </a:lnTo>
                  <a:lnTo>
                    <a:pt x="609602" y="995423"/>
                  </a:lnTo>
                  <a:lnTo>
                    <a:pt x="580267" y="995423"/>
                  </a:lnTo>
                  <a:cubicBezTo>
                    <a:pt x="580264" y="995423"/>
                    <a:pt x="580260" y="995422"/>
                    <a:pt x="580257" y="995422"/>
                  </a:cubicBezTo>
                  <a:lnTo>
                    <a:pt x="0" y="995422"/>
                  </a:lnTo>
                  <a:lnTo>
                    <a:pt x="175150" y="405117"/>
                  </a:lnTo>
                  <a:cubicBezTo>
                    <a:pt x="238410" y="192879"/>
                    <a:pt x="356527" y="0"/>
                    <a:pt x="580267" y="0"/>
                  </a:cubicBezTo>
                  <a:lnTo>
                    <a:pt x="609602" y="0"/>
                  </a:lnTo>
                  <a:lnTo>
                    <a:pt x="730373" y="0"/>
                  </a:lnTo>
                  <a:lnTo>
                    <a:pt x="764197" y="0"/>
                  </a:lnTo>
                  <a:cubicBezTo>
                    <a:pt x="987937" y="0"/>
                    <a:pt x="1106054" y="192879"/>
                    <a:pt x="1169314" y="405117"/>
                  </a:cubicBezTo>
                  <a:lnTo>
                    <a:pt x="1344464" y="995422"/>
                  </a:lnTo>
                  <a:lnTo>
                    <a:pt x="764207" y="995422"/>
                  </a:lnTo>
                  <a:cubicBezTo>
                    <a:pt x="764204" y="995422"/>
                    <a:pt x="764200" y="995423"/>
                    <a:pt x="764197" y="995423"/>
                  </a:cubicBezTo>
                  <a:close/>
                </a:path>
              </a:pathLst>
            </a:cu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7435" name="TextBox 17434">
              <a:extLst>
                <a:ext uri="{FF2B5EF4-FFF2-40B4-BE49-F238E27FC236}">
                  <a16:creationId xmlns:a16="http://schemas.microsoft.com/office/drawing/2014/main" id="{ED25BA72-7476-0DFF-88F9-FC52C2D0D1A7}"/>
                </a:ext>
              </a:extLst>
            </p:cNvPr>
            <p:cNvSpPr txBox="1"/>
            <p:nvPr/>
          </p:nvSpPr>
          <p:spPr>
            <a:xfrm>
              <a:off x="761400" y="3094886"/>
              <a:ext cx="1527464" cy="26523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000" b="1" noProof="1">
                  <a:solidFill>
                    <a:srgbClr val="007C00"/>
                  </a:solidFill>
                  <a:latin typeface="Comic Sans MS" panose="030F0702030302020204" pitchFamily="66" charset="0"/>
                </a:rPr>
                <a:t>Challenges &amp; Risk</a:t>
              </a:r>
            </a:p>
          </p:txBody>
        </p:sp>
      </p:grpSp>
      <p:grpSp>
        <p:nvGrpSpPr>
          <p:cNvPr id="17445" name="Group 17444">
            <a:extLst>
              <a:ext uri="{FF2B5EF4-FFF2-40B4-BE49-F238E27FC236}">
                <a16:creationId xmlns:a16="http://schemas.microsoft.com/office/drawing/2014/main" id="{0480BD89-FAF7-D5FC-4D86-7180DE65F435}"/>
              </a:ext>
            </a:extLst>
          </p:cNvPr>
          <p:cNvGrpSpPr/>
          <p:nvPr/>
        </p:nvGrpSpPr>
        <p:grpSpPr>
          <a:xfrm>
            <a:off x="9223021" y="1206446"/>
            <a:ext cx="2799733" cy="4922320"/>
            <a:chOff x="628650" y="2372330"/>
            <a:chExt cx="1803006" cy="2739975"/>
          </a:xfrm>
        </p:grpSpPr>
        <p:sp>
          <p:nvSpPr>
            <p:cNvPr id="17448" name="Rectangle: Rounded Corners 17447">
              <a:extLst>
                <a:ext uri="{FF2B5EF4-FFF2-40B4-BE49-F238E27FC236}">
                  <a16:creationId xmlns:a16="http://schemas.microsoft.com/office/drawing/2014/main" id="{E0248500-8079-F18C-18FE-717AD6FB7A77}"/>
                </a:ext>
              </a:extLst>
            </p:cNvPr>
            <p:cNvSpPr/>
            <p:nvPr/>
          </p:nvSpPr>
          <p:spPr>
            <a:xfrm>
              <a:off x="766421" y="2372332"/>
              <a:ext cx="1527464" cy="623847"/>
            </a:xfrm>
            <a:prstGeom prst="roundRect">
              <a:avLst>
                <a:gd name="adj" fmla="val 42746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449" name="Rectangle: Rounded Corners 17448">
              <a:extLst>
                <a:ext uri="{FF2B5EF4-FFF2-40B4-BE49-F238E27FC236}">
                  <a16:creationId xmlns:a16="http://schemas.microsoft.com/office/drawing/2014/main" id="{151C2DC3-904C-A46F-A2B3-748E5A8577FE}"/>
                </a:ext>
              </a:extLst>
            </p:cNvPr>
            <p:cNvSpPr/>
            <p:nvPr/>
          </p:nvSpPr>
          <p:spPr>
            <a:xfrm>
              <a:off x="628650" y="2528427"/>
              <a:ext cx="1803006" cy="2583878"/>
            </a:xfrm>
            <a:prstGeom prst="roundRect">
              <a:avLst>
                <a:gd name="adj" fmla="val 10302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450" name="Freeform: Shape 17449">
              <a:extLst>
                <a:ext uri="{FF2B5EF4-FFF2-40B4-BE49-F238E27FC236}">
                  <a16:creationId xmlns:a16="http://schemas.microsoft.com/office/drawing/2014/main" id="{9123470D-3F45-C49D-5BBF-C53B8AB331E0}"/>
                </a:ext>
              </a:extLst>
            </p:cNvPr>
            <p:cNvSpPr/>
            <p:nvPr/>
          </p:nvSpPr>
          <p:spPr>
            <a:xfrm rot="10800000">
              <a:off x="1065249" y="2372330"/>
              <a:ext cx="920207" cy="596544"/>
            </a:xfrm>
            <a:custGeom>
              <a:avLst/>
              <a:gdLst>
                <a:gd name="connsiteX0" fmla="*/ 764197 w 1344464"/>
                <a:gd name="connsiteY0" fmla="*/ 995423 h 995423"/>
                <a:gd name="connsiteX1" fmla="*/ 730373 w 1344464"/>
                <a:gd name="connsiteY1" fmla="*/ 995423 h 995423"/>
                <a:gd name="connsiteX2" fmla="*/ 672862 w 1344464"/>
                <a:gd name="connsiteY2" fmla="*/ 995423 h 995423"/>
                <a:gd name="connsiteX3" fmla="*/ 671602 w 1344464"/>
                <a:gd name="connsiteY3" fmla="*/ 995423 h 995423"/>
                <a:gd name="connsiteX4" fmla="*/ 609602 w 1344464"/>
                <a:gd name="connsiteY4" fmla="*/ 995423 h 995423"/>
                <a:gd name="connsiteX5" fmla="*/ 580267 w 1344464"/>
                <a:gd name="connsiteY5" fmla="*/ 995423 h 995423"/>
                <a:gd name="connsiteX6" fmla="*/ 580257 w 1344464"/>
                <a:gd name="connsiteY6" fmla="*/ 995422 h 995423"/>
                <a:gd name="connsiteX7" fmla="*/ 0 w 1344464"/>
                <a:gd name="connsiteY7" fmla="*/ 995422 h 995423"/>
                <a:gd name="connsiteX8" fmla="*/ 175150 w 1344464"/>
                <a:gd name="connsiteY8" fmla="*/ 405117 h 995423"/>
                <a:gd name="connsiteX9" fmla="*/ 580267 w 1344464"/>
                <a:gd name="connsiteY9" fmla="*/ 0 h 995423"/>
                <a:gd name="connsiteX10" fmla="*/ 609602 w 1344464"/>
                <a:gd name="connsiteY10" fmla="*/ 0 h 995423"/>
                <a:gd name="connsiteX11" fmla="*/ 671602 w 1344464"/>
                <a:gd name="connsiteY11" fmla="*/ 0 h 995423"/>
                <a:gd name="connsiteX12" fmla="*/ 672862 w 1344464"/>
                <a:gd name="connsiteY12" fmla="*/ 0 h 995423"/>
                <a:gd name="connsiteX13" fmla="*/ 730373 w 1344464"/>
                <a:gd name="connsiteY13" fmla="*/ 0 h 995423"/>
                <a:gd name="connsiteX14" fmla="*/ 764197 w 1344464"/>
                <a:gd name="connsiteY14" fmla="*/ 0 h 995423"/>
                <a:gd name="connsiteX15" fmla="*/ 1169314 w 1344464"/>
                <a:gd name="connsiteY15" fmla="*/ 405117 h 995423"/>
                <a:gd name="connsiteX16" fmla="*/ 1344464 w 1344464"/>
                <a:gd name="connsiteY16" fmla="*/ 995422 h 995423"/>
                <a:gd name="connsiteX17" fmla="*/ 764207 w 1344464"/>
                <a:gd name="connsiteY17" fmla="*/ 995422 h 995423"/>
                <a:gd name="connsiteX18" fmla="*/ 764197 w 1344464"/>
                <a:gd name="connsiteY18" fmla="*/ 995423 h 995423"/>
                <a:gd name="connsiteX0" fmla="*/ 764197 w 1344464"/>
                <a:gd name="connsiteY0" fmla="*/ 995423 h 995423"/>
                <a:gd name="connsiteX1" fmla="*/ 730373 w 1344464"/>
                <a:gd name="connsiteY1" fmla="*/ 995423 h 995423"/>
                <a:gd name="connsiteX2" fmla="*/ 672862 w 1344464"/>
                <a:gd name="connsiteY2" fmla="*/ 995423 h 995423"/>
                <a:gd name="connsiteX3" fmla="*/ 671602 w 1344464"/>
                <a:gd name="connsiteY3" fmla="*/ 995423 h 995423"/>
                <a:gd name="connsiteX4" fmla="*/ 609602 w 1344464"/>
                <a:gd name="connsiteY4" fmla="*/ 995423 h 995423"/>
                <a:gd name="connsiteX5" fmla="*/ 580267 w 1344464"/>
                <a:gd name="connsiteY5" fmla="*/ 995423 h 995423"/>
                <a:gd name="connsiteX6" fmla="*/ 580257 w 1344464"/>
                <a:gd name="connsiteY6" fmla="*/ 995422 h 995423"/>
                <a:gd name="connsiteX7" fmla="*/ 0 w 1344464"/>
                <a:gd name="connsiteY7" fmla="*/ 995422 h 995423"/>
                <a:gd name="connsiteX8" fmla="*/ 175150 w 1344464"/>
                <a:gd name="connsiteY8" fmla="*/ 405117 h 995423"/>
                <a:gd name="connsiteX9" fmla="*/ 580267 w 1344464"/>
                <a:gd name="connsiteY9" fmla="*/ 0 h 995423"/>
                <a:gd name="connsiteX10" fmla="*/ 609602 w 1344464"/>
                <a:gd name="connsiteY10" fmla="*/ 0 h 995423"/>
                <a:gd name="connsiteX11" fmla="*/ 671602 w 1344464"/>
                <a:gd name="connsiteY11" fmla="*/ 0 h 995423"/>
                <a:gd name="connsiteX12" fmla="*/ 730373 w 1344464"/>
                <a:gd name="connsiteY12" fmla="*/ 0 h 995423"/>
                <a:gd name="connsiteX13" fmla="*/ 764197 w 1344464"/>
                <a:gd name="connsiteY13" fmla="*/ 0 h 995423"/>
                <a:gd name="connsiteX14" fmla="*/ 1169314 w 1344464"/>
                <a:gd name="connsiteY14" fmla="*/ 405117 h 995423"/>
                <a:gd name="connsiteX15" fmla="*/ 1344464 w 1344464"/>
                <a:gd name="connsiteY15" fmla="*/ 995422 h 995423"/>
                <a:gd name="connsiteX16" fmla="*/ 764207 w 1344464"/>
                <a:gd name="connsiteY16" fmla="*/ 995422 h 995423"/>
                <a:gd name="connsiteX17" fmla="*/ 764197 w 1344464"/>
                <a:gd name="connsiteY17" fmla="*/ 995423 h 995423"/>
                <a:gd name="connsiteX0" fmla="*/ 764197 w 1344464"/>
                <a:gd name="connsiteY0" fmla="*/ 995423 h 995423"/>
                <a:gd name="connsiteX1" fmla="*/ 730373 w 1344464"/>
                <a:gd name="connsiteY1" fmla="*/ 995423 h 995423"/>
                <a:gd name="connsiteX2" fmla="*/ 672862 w 1344464"/>
                <a:gd name="connsiteY2" fmla="*/ 995423 h 995423"/>
                <a:gd name="connsiteX3" fmla="*/ 671602 w 1344464"/>
                <a:gd name="connsiteY3" fmla="*/ 995423 h 995423"/>
                <a:gd name="connsiteX4" fmla="*/ 609602 w 1344464"/>
                <a:gd name="connsiteY4" fmla="*/ 995423 h 995423"/>
                <a:gd name="connsiteX5" fmla="*/ 580267 w 1344464"/>
                <a:gd name="connsiteY5" fmla="*/ 995423 h 995423"/>
                <a:gd name="connsiteX6" fmla="*/ 580257 w 1344464"/>
                <a:gd name="connsiteY6" fmla="*/ 995422 h 995423"/>
                <a:gd name="connsiteX7" fmla="*/ 0 w 1344464"/>
                <a:gd name="connsiteY7" fmla="*/ 995422 h 995423"/>
                <a:gd name="connsiteX8" fmla="*/ 175150 w 1344464"/>
                <a:gd name="connsiteY8" fmla="*/ 405117 h 995423"/>
                <a:gd name="connsiteX9" fmla="*/ 580267 w 1344464"/>
                <a:gd name="connsiteY9" fmla="*/ 0 h 995423"/>
                <a:gd name="connsiteX10" fmla="*/ 609602 w 1344464"/>
                <a:gd name="connsiteY10" fmla="*/ 0 h 995423"/>
                <a:gd name="connsiteX11" fmla="*/ 730373 w 1344464"/>
                <a:gd name="connsiteY11" fmla="*/ 0 h 995423"/>
                <a:gd name="connsiteX12" fmla="*/ 764197 w 1344464"/>
                <a:gd name="connsiteY12" fmla="*/ 0 h 995423"/>
                <a:gd name="connsiteX13" fmla="*/ 1169314 w 1344464"/>
                <a:gd name="connsiteY13" fmla="*/ 405117 h 995423"/>
                <a:gd name="connsiteX14" fmla="*/ 1344464 w 1344464"/>
                <a:gd name="connsiteY14" fmla="*/ 995422 h 995423"/>
                <a:gd name="connsiteX15" fmla="*/ 764207 w 1344464"/>
                <a:gd name="connsiteY15" fmla="*/ 995422 h 995423"/>
                <a:gd name="connsiteX16" fmla="*/ 764197 w 1344464"/>
                <a:gd name="connsiteY16" fmla="*/ 995423 h 99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44464" h="995423">
                  <a:moveTo>
                    <a:pt x="764197" y="995423"/>
                  </a:moveTo>
                  <a:lnTo>
                    <a:pt x="730373" y="995423"/>
                  </a:lnTo>
                  <a:lnTo>
                    <a:pt x="672862" y="995423"/>
                  </a:lnTo>
                  <a:lnTo>
                    <a:pt x="671602" y="995423"/>
                  </a:lnTo>
                  <a:lnTo>
                    <a:pt x="609602" y="995423"/>
                  </a:lnTo>
                  <a:lnTo>
                    <a:pt x="580267" y="995423"/>
                  </a:lnTo>
                  <a:cubicBezTo>
                    <a:pt x="580264" y="995423"/>
                    <a:pt x="580260" y="995422"/>
                    <a:pt x="580257" y="995422"/>
                  </a:cubicBezTo>
                  <a:lnTo>
                    <a:pt x="0" y="995422"/>
                  </a:lnTo>
                  <a:lnTo>
                    <a:pt x="175150" y="405117"/>
                  </a:lnTo>
                  <a:cubicBezTo>
                    <a:pt x="238410" y="192879"/>
                    <a:pt x="356527" y="0"/>
                    <a:pt x="580267" y="0"/>
                  </a:cubicBezTo>
                  <a:lnTo>
                    <a:pt x="609602" y="0"/>
                  </a:lnTo>
                  <a:lnTo>
                    <a:pt x="730373" y="0"/>
                  </a:lnTo>
                  <a:lnTo>
                    <a:pt x="764197" y="0"/>
                  </a:lnTo>
                  <a:cubicBezTo>
                    <a:pt x="987937" y="0"/>
                    <a:pt x="1106054" y="192879"/>
                    <a:pt x="1169314" y="405117"/>
                  </a:cubicBezTo>
                  <a:lnTo>
                    <a:pt x="1344464" y="995422"/>
                  </a:lnTo>
                  <a:lnTo>
                    <a:pt x="764207" y="995422"/>
                  </a:lnTo>
                  <a:cubicBezTo>
                    <a:pt x="764204" y="995422"/>
                    <a:pt x="764200" y="995423"/>
                    <a:pt x="764197" y="995423"/>
                  </a:cubicBezTo>
                  <a:close/>
                </a:path>
              </a:pathLst>
            </a:custGeom>
            <a:solidFill>
              <a:srgbClr val="39B0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7451" name="TextBox 17450">
              <a:extLst>
                <a:ext uri="{FF2B5EF4-FFF2-40B4-BE49-F238E27FC236}">
                  <a16:creationId xmlns:a16="http://schemas.microsoft.com/office/drawing/2014/main" id="{1BE491C9-3403-C027-29A2-2207F37FA1C7}"/>
                </a:ext>
              </a:extLst>
            </p:cNvPr>
            <p:cNvSpPr txBox="1"/>
            <p:nvPr/>
          </p:nvSpPr>
          <p:spPr>
            <a:xfrm>
              <a:off x="794227" y="2957121"/>
              <a:ext cx="1527464" cy="222718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000" b="1" noProof="1">
                  <a:solidFill>
                    <a:srgbClr val="0070C0"/>
                  </a:solidFill>
                  <a:latin typeface="Comic Sans MS" panose="030F0702030302020204" pitchFamily="66" charset="0"/>
                </a:rPr>
                <a:t>Viability</a:t>
              </a:r>
              <a:r>
                <a:rPr lang="en-US" sz="2000" b="1" noProof="1">
                  <a:latin typeface="Comic Sans MS" panose="030F0702030302020204" pitchFamily="66" charset="0"/>
                </a:rPr>
                <a:t> </a:t>
              </a:r>
            </a:p>
          </p:txBody>
        </p:sp>
      </p:grpSp>
      <p:sp>
        <p:nvSpPr>
          <p:cNvPr id="17454" name="Rectangle 17453">
            <a:extLst>
              <a:ext uri="{FF2B5EF4-FFF2-40B4-BE49-F238E27FC236}">
                <a16:creationId xmlns:a16="http://schemas.microsoft.com/office/drawing/2014/main" id="{131E6969-A2E4-FE97-D0F3-FDDB927AC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0971" y="2720820"/>
            <a:ext cx="2656734" cy="3211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Scalability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Can easily add new FAQs, languages, and services over time.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Cost-Effective Operations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Saves staff hours, reduces paper use, and cuts administrative overhead.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Inclusive Access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Reaches all students regardless of language or digital literacy level.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Adoption Potential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Students are already comfortable with chat apps → faster acceptance.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Replicability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Solution can be adapted to other colleges/universities with minimal changes.</a:t>
            </a:r>
          </a:p>
        </p:txBody>
      </p:sp>
      <p:sp>
        <p:nvSpPr>
          <p:cNvPr id="17455" name="Rectangle 17454">
            <a:extLst>
              <a:ext uri="{FF2B5EF4-FFF2-40B4-BE49-F238E27FC236}">
                <a16:creationId xmlns:a16="http://schemas.microsoft.com/office/drawing/2014/main" id="{C68048A7-77EA-0C14-6DD2-4BC8BE279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6267" y="3909630"/>
            <a:ext cx="2799733" cy="2703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Language Accuracy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Regional dialects and slang may reduce response accuracy.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Context Handling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Multi-turn conversations may confuse the chatbot.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Privacy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Query logs may capture personal/sensitive information.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Trust &amp; Adoption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Students may not initially trust automated responses.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Maintenance Issues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Volunteer turnover could disrupt content updates.</a:t>
            </a:r>
          </a:p>
        </p:txBody>
      </p:sp>
      <p:grpSp>
        <p:nvGrpSpPr>
          <p:cNvPr id="17457" name="Group 17456">
            <a:extLst>
              <a:ext uri="{FF2B5EF4-FFF2-40B4-BE49-F238E27FC236}">
                <a16:creationId xmlns:a16="http://schemas.microsoft.com/office/drawing/2014/main" id="{1ABB22A4-DDA8-7870-300D-58C52E23CEDC}"/>
              </a:ext>
            </a:extLst>
          </p:cNvPr>
          <p:cNvGrpSpPr/>
          <p:nvPr/>
        </p:nvGrpSpPr>
        <p:grpSpPr>
          <a:xfrm>
            <a:off x="6165573" y="2528215"/>
            <a:ext cx="2799733" cy="4133286"/>
            <a:chOff x="628650" y="2372329"/>
            <a:chExt cx="1803006" cy="2739976"/>
          </a:xfrm>
        </p:grpSpPr>
        <p:sp>
          <p:nvSpPr>
            <p:cNvPr id="17459" name="Rectangle: Rounded Corners 17458">
              <a:extLst>
                <a:ext uri="{FF2B5EF4-FFF2-40B4-BE49-F238E27FC236}">
                  <a16:creationId xmlns:a16="http://schemas.microsoft.com/office/drawing/2014/main" id="{3EEF1549-D086-BA73-123C-1431670C3530}"/>
                </a:ext>
              </a:extLst>
            </p:cNvPr>
            <p:cNvSpPr/>
            <p:nvPr/>
          </p:nvSpPr>
          <p:spPr>
            <a:xfrm>
              <a:off x="766421" y="2372332"/>
              <a:ext cx="1527464" cy="623847"/>
            </a:xfrm>
            <a:prstGeom prst="roundRect">
              <a:avLst>
                <a:gd name="adj" fmla="val 42746"/>
              </a:avLst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460" name="Rectangle: Rounded Corners 17459">
              <a:extLst>
                <a:ext uri="{FF2B5EF4-FFF2-40B4-BE49-F238E27FC236}">
                  <a16:creationId xmlns:a16="http://schemas.microsoft.com/office/drawing/2014/main" id="{58065A68-E797-97C7-AA55-D287C883AB65}"/>
                </a:ext>
              </a:extLst>
            </p:cNvPr>
            <p:cNvSpPr/>
            <p:nvPr/>
          </p:nvSpPr>
          <p:spPr>
            <a:xfrm>
              <a:off x="628650" y="2528427"/>
              <a:ext cx="1803006" cy="2583878"/>
            </a:xfrm>
            <a:prstGeom prst="roundRect">
              <a:avLst>
                <a:gd name="adj" fmla="val 10302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461" name="Freeform: Shape 17460">
              <a:extLst>
                <a:ext uri="{FF2B5EF4-FFF2-40B4-BE49-F238E27FC236}">
                  <a16:creationId xmlns:a16="http://schemas.microsoft.com/office/drawing/2014/main" id="{8B2A56B9-0CDD-063D-219D-D21EF411B204}"/>
                </a:ext>
              </a:extLst>
            </p:cNvPr>
            <p:cNvSpPr/>
            <p:nvPr/>
          </p:nvSpPr>
          <p:spPr>
            <a:xfrm rot="10800000">
              <a:off x="1065249" y="2372329"/>
              <a:ext cx="920207" cy="688790"/>
            </a:xfrm>
            <a:custGeom>
              <a:avLst/>
              <a:gdLst>
                <a:gd name="connsiteX0" fmla="*/ 764197 w 1344464"/>
                <a:gd name="connsiteY0" fmla="*/ 995423 h 995423"/>
                <a:gd name="connsiteX1" fmla="*/ 730373 w 1344464"/>
                <a:gd name="connsiteY1" fmla="*/ 995423 h 995423"/>
                <a:gd name="connsiteX2" fmla="*/ 672862 w 1344464"/>
                <a:gd name="connsiteY2" fmla="*/ 995423 h 995423"/>
                <a:gd name="connsiteX3" fmla="*/ 671602 w 1344464"/>
                <a:gd name="connsiteY3" fmla="*/ 995423 h 995423"/>
                <a:gd name="connsiteX4" fmla="*/ 609602 w 1344464"/>
                <a:gd name="connsiteY4" fmla="*/ 995423 h 995423"/>
                <a:gd name="connsiteX5" fmla="*/ 580267 w 1344464"/>
                <a:gd name="connsiteY5" fmla="*/ 995423 h 995423"/>
                <a:gd name="connsiteX6" fmla="*/ 580257 w 1344464"/>
                <a:gd name="connsiteY6" fmla="*/ 995422 h 995423"/>
                <a:gd name="connsiteX7" fmla="*/ 0 w 1344464"/>
                <a:gd name="connsiteY7" fmla="*/ 995422 h 995423"/>
                <a:gd name="connsiteX8" fmla="*/ 175150 w 1344464"/>
                <a:gd name="connsiteY8" fmla="*/ 405117 h 995423"/>
                <a:gd name="connsiteX9" fmla="*/ 580267 w 1344464"/>
                <a:gd name="connsiteY9" fmla="*/ 0 h 995423"/>
                <a:gd name="connsiteX10" fmla="*/ 609602 w 1344464"/>
                <a:gd name="connsiteY10" fmla="*/ 0 h 995423"/>
                <a:gd name="connsiteX11" fmla="*/ 671602 w 1344464"/>
                <a:gd name="connsiteY11" fmla="*/ 0 h 995423"/>
                <a:gd name="connsiteX12" fmla="*/ 672862 w 1344464"/>
                <a:gd name="connsiteY12" fmla="*/ 0 h 995423"/>
                <a:gd name="connsiteX13" fmla="*/ 730373 w 1344464"/>
                <a:gd name="connsiteY13" fmla="*/ 0 h 995423"/>
                <a:gd name="connsiteX14" fmla="*/ 764197 w 1344464"/>
                <a:gd name="connsiteY14" fmla="*/ 0 h 995423"/>
                <a:gd name="connsiteX15" fmla="*/ 1169314 w 1344464"/>
                <a:gd name="connsiteY15" fmla="*/ 405117 h 995423"/>
                <a:gd name="connsiteX16" fmla="*/ 1344464 w 1344464"/>
                <a:gd name="connsiteY16" fmla="*/ 995422 h 995423"/>
                <a:gd name="connsiteX17" fmla="*/ 764207 w 1344464"/>
                <a:gd name="connsiteY17" fmla="*/ 995422 h 995423"/>
                <a:gd name="connsiteX18" fmla="*/ 764197 w 1344464"/>
                <a:gd name="connsiteY18" fmla="*/ 995423 h 995423"/>
                <a:gd name="connsiteX0" fmla="*/ 764197 w 1344464"/>
                <a:gd name="connsiteY0" fmla="*/ 995423 h 995423"/>
                <a:gd name="connsiteX1" fmla="*/ 730373 w 1344464"/>
                <a:gd name="connsiteY1" fmla="*/ 995423 h 995423"/>
                <a:gd name="connsiteX2" fmla="*/ 672862 w 1344464"/>
                <a:gd name="connsiteY2" fmla="*/ 995423 h 995423"/>
                <a:gd name="connsiteX3" fmla="*/ 671602 w 1344464"/>
                <a:gd name="connsiteY3" fmla="*/ 995423 h 995423"/>
                <a:gd name="connsiteX4" fmla="*/ 609602 w 1344464"/>
                <a:gd name="connsiteY4" fmla="*/ 995423 h 995423"/>
                <a:gd name="connsiteX5" fmla="*/ 580267 w 1344464"/>
                <a:gd name="connsiteY5" fmla="*/ 995423 h 995423"/>
                <a:gd name="connsiteX6" fmla="*/ 580257 w 1344464"/>
                <a:gd name="connsiteY6" fmla="*/ 995422 h 995423"/>
                <a:gd name="connsiteX7" fmla="*/ 0 w 1344464"/>
                <a:gd name="connsiteY7" fmla="*/ 995422 h 995423"/>
                <a:gd name="connsiteX8" fmla="*/ 175150 w 1344464"/>
                <a:gd name="connsiteY8" fmla="*/ 405117 h 995423"/>
                <a:gd name="connsiteX9" fmla="*/ 580267 w 1344464"/>
                <a:gd name="connsiteY9" fmla="*/ 0 h 995423"/>
                <a:gd name="connsiteX10" fmla="*/ 609602 w 1344464"/>
                <a:gd name="connsiteY10" fmla="*/ 0 h 995423"/>
                <a:gd name="connsiteX11" fmla="*/ 671602 w 1344464"/>
                <a:gd name="connsiteY11" fmla="*/ 0 h 995423"/>
                <a:gd name="connsiteX12" fmla="*/ 730373 w 1344464"/>
                <a:gd name="connsiteY12" fmla="*/ 0 h 995423"/>
                <a:gd name="connsiteX13" fmla="*/ 764197 w 1344464"/>
                <a:gd name="connsiteY13" fmla="*/ 0 h 995423"/>
                <a:gd name="connsiteX14" fmla="*/ 1169314 w 1344464"/>
                <a:gd name="connsiteY14" fmla="*/ 405117 h 995423"/>
                <a:gd name="connsiteX15" fmla="*/ 1344464 w 1344464"/>
                <a:gd name="connsiteY15" fmla="*/ 995422 h 995423"/>
                <a:gd name="connsiteX16" fmla="*/ 764207 w 1344464"/>
                <a:gd name="connsiteY16" fmla="*/ 995422 h 995423"/>
                <a:gd name="connsiteX17" fmla="*/ 764197 w 1344464"/>
                <a:gd name="connsiteY17" fmla="*/ 995423 h 995423"/>
                <a:gd name="connsiteX0" fmla="*/ 764197 w 1344464"/>
                <a:gd name="connsiteY0" fmla="*/ 995423 h 995423"/>
                <a:gd name="connsiteX1" fmla="*/ 730373 w 1344464"/>
                <a:gd name="connsiteY1" fmla="*/ 995423 h 995423"/>
                <a:gd name="connsiteX2" fmla="*/ 672862 w 1344464"/>
                <a:gd name="connsiteY2" fmla="*/ 995423 h 995423"/>
                <a:gd name="connsiteX3" fmla="*/ 671602 w 1344464"/>
                <a:gd name="connsiteY3" fmla="*/ 995423 h 995423"/>
                <a:gd name="connsiteX4" fmla="*/ 609602 w 1344464"/>
                <a:gd name="connsiteY4" fmla="*/ 995423 h 995423"/>
                <a:gd name="connsiteX5" fmla="*/ 580267 w 1344464"/>
                <a:gd name="connsiteY5" fmla="*/ 995423 h 995423"/>
                <a:gd name="connsiteX6" fmla="*/ 580257 w 1344464"/>
                <a:gd name="connsiteY6" fmla="*/ 995422 h 995423"/>
                <a:gd name="connsiteX7" fmla="*/ 0 w 1344464"/>
                <a:gd name="connsiteY7" fmla="*/ 995422 h 995423"/>
                <a:gd name="connsiteX8" fmla="*/ 175150 w 1344464"/>
                <a:gd name="connsiteY8" fmla="*/ 405117 h 995423"/>
                <a:gd name="connsiteX9" fmla="*/ 580267 w 1344464"/>
                <a:gd name="connsiteY9" fmla="*/ 0 h 995423"/>
                <a:gd name="connsiteX10" fmla="*/ 609602 w 1344464"/>
                <a:gd name="connsiteY10" fmla="*/ 0 h 995423"/>
                <a:gd name="connsiteX11" fmla="*/ 730373 w 1344464"/>
                <a:gd name="connsiteY11" fmla="*/ 0 h 995423"/>
                <a:gd name="connsiteX12" fmla="*/ 764197 w 1344464"/>
                <a:gd name="connsiteY12" fmla="*/ 0 h 995423"/>
                <a:gd name="connsiteX13" fmla="*/ 1169314 w 1344464"/>
                <a:gd name="connsiteY13" fmla="*/ 405117 h 995423"/>
                <a:gd name="connsiteX14" fmla="*/ 1344464 w 1344464"/>
                <a:gd name="connsiteY14" fmla="*/ 995422 h 995423"/>
                <a:gd name="connsiteX15" fmla="*/ 764207 w 1344464"/>
                <a:gd name="connsiteY15" fmla="*/ 995422 h 995423"/>
                <a:gd name="connsiteX16" fmla="*/ 764197 w 1344464"/>
                <a:gd name="connsiteY16" fmla="*/ 995423 h 99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44464" h="995423">
                  <a:moveTo>
                    <a:pt x="764197" y="995423"/>
                  </a:moveTo>
                  <a:lnTo>
                    <a:pt x="730373" y="995423"/>
                  </a:lnTo>
                  <a:lnTo>
                    <a:pt x="672862" y="995423"/>
                  </a:lnTo>
                  <a:lnTo>
                    <a:pt x="671602" y="995423"/>
                  </a:lnTo>
                  <a:lnTo>
                    <a:pt x="609602" y="995423"/>
                  </a:lnTo>
                  <a:lnTo>
                    <a:pt x="580267" y="995423"/>
                  </a:lnTo>
                  <a:cubicBezTo>
                    <a:pt x="580264" y="995423"/>
                    <a:pt x="580260" y="995422"/>
                    <a:pt x="580257" y="995422"/>
                  </a:cubicBezTo>
                  <a:lnTo>
                    <a:pt x="0" y="995422"/>
                  </a:lnTo>
                  <a:lnTo>
                    <a:pt x="175150" y="405117"/>
                  </a:lnTo>
                  <a:cubicBezTo>
                    <a:pt x="238410" y="192879"/>
                    <a:pt x="356527" y="0"/>
                    <a:pt x="580267" y="0"/>
                  </a:cubicBezTo>
                  <a:lnTo>
                    <a:pt x="609602" y="0"/>
                  </a:lnTo>
                  <a:lnTo>
                    <a:pt x="730373" y="0"/>
                  </a:lnTo>
                  <a:lnTo>
                    <a:pt x="764197" y="0"/>
                  </a:lnTo>
                  <a:cubicBezTo>
                    <a:pt x="987937" y="0"/>
                    <a:pt x="1106054" y="192879"/>
                    <a:pt x="1169314" y="405117"/>
                  </a:cubicBezTo>
                  <a:lnTo>
                    <a:pt x="1344464" y="995422"/>
                  </a:lnTo>
                  <a:lnTo>
                    <a:pt x="764207" y="995422"/>
                  </a:lnTo>
                  <a:cubicBezTo>
                    <a:pt x="764204" y="995422"/>
                    <a:pt x="764200" y="995423"/>
                    <a:pt x="764197" y="995423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7462" name="TextBox 17461">
              <a:extLst>
                <a:ext uri="{FF2B5EF4-FFF2-40B4-BE49-F238E27FC236}">
                  <a16:creationId xmlns:a16="http://schemas.microsoft.com/office/drawing/2014/main" id="{5EC54E46-41EA-B498-F0DD-2EDF36130452}"/>
                </a:ext>
              </a:extLst>
            </p:cNvPr>
            <p:cNvSpPr txBox="1"/>
            <p:nvPr/>
          </p:nvSpPr>
          <p:spPr>
            <a:xfrm>
              <a:off x="768763" y="3065813"/>
              <a:ext cx="1527464" cy="26523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000" b="1" noProof="1">
                  <a:solidFill>
                    <a:srgbClr val="FFC000"/>
                  </a:solidFill>
                  <a:latin typeface="Comic Sans MS" panose="030F0702030302020204" pitchFamily="66" charset="0"/>
                </a:rPr>
                <a:t>Strategies</a:t>
              </a:r>
            </a:p>
          </p:txBody>
        </p:sp>
      </p:grpSp>
      <p:sp>
        <p:nvSpPr>
          <p:cNvPr id="17465" name="Rectangle 17464">
            <a:extLst>
              <a:ext uri="{FF2B5EF4-FFF2-40B4-BE49-F238E27FC236}">
                <a16:creationId xmlns:a16="http://schemas.microsoft.com/office/drawing/2014/main" id="{863C5008-23BC-C3B4-CDEB-542927C30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959" y="3939221"/>
            <a:ext cx="2596444" cy="2703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Multilingual NLP + QA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Use pre-trained models with manual checks for accuracy.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Session Tracking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Maintain context across multi-turn conversations.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Privacy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Redact personal info and log only minimal details.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Human Fallback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Route unclear queries to staff for reliability.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Volunteer Dashboard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Simple tools and SOPs for easy FAQ updates.</a:t>
            </a:r>
          </a:p>
        </p:txBody>
      </p:sp>
      <p:pic>
        <p:nvPicPr>
          <p:cNvPr id="17467" name="Graphic 17466" descr="Bullseye">
            <a:extLst>
              <a:ext uri="{FF2B5EF4-FFF2-40B4-BE49-F238E27FC236}">
                <a16:creationId xmlns:a16="http://schemas.microsoft.com/office/drawing/2014/main" id="{2593E694-C545-DCEE-675B-63368AEB6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7397" y="2563602"/>
            <a:ext cx="798632" cy="79863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7468" name="Graphic 17467" descr="Lightbulb and gear">
            <a:extLst>
              <a:ext uri="{FF2B5EF4-FFF2-40B4-BE49-F238E27FC236}">
                <a16:creationId xmlns:a16="http://schemas.microsoft.com/office/drawing/2014/main" id="{A983717B-8CA2-3B66-544F-5EB95E34D4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161930" y="2606124"/>
            <a:ext cx="798632" cy="79863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7469" name="Graphic 17468" descr="Scales of justice">
            <a:extLst>
              <a:ext uri="{FF2B5EF4-FFF2-40B4-BE49-F238E27FC236}">
                <a16:creationId xmlns:a16="http://schemas.microsoft.com/office/drawing/2014/main" id="{3C3BED53-70C8-DFA2-78A4-D6386CC41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184918" y="1286321"/>
            <a:ext cx="798632" cy="79863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7470" name="Graphic 17469" descr="Group brainstorm">
            <a:extLst>
              <a:ext uri="{FF2B5EF4-FFF2-40B4-BE49-F238E27FC236}">
                <a16:creationId xmlns:a16="http://schemas.microsoft.com/office/drawing/2014/main" id="{565BF4C0-DA38-ABC8-3793-145C4B24FB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0208450" y="1288821"/>
            <a:ext cx="798632" cy="79863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7474" name="Picture 17473">
            <a:extLst>
              <a:ext uri="{FF2B5EF4-FFF2-40B4-BE49-F238E27FC236}">
                <a16:creationId xmlns:a16="http://schemas.microsoft.com/office/drawing/2014/main" id="{CB13F018-EDB5-72B1-A455-10637DDB07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14360" y="642076"/>
            <a:ext cx="2348957" cy="2348957"/>
          </a:xfrm>
          <a:prstGeom prst="rect">
            <a:avLst/>
          </a:prstGeom>
        </p:spPr>
      </p:pic>
      <p:pic>
        <p:nvPicPr>
          <p:cNvPr id="17476" name="Picture 17475">
            <a:extLst>
              <a:ext uri="{FF2B5EF4-FFF2-40B4-BE49-F238E27FC236}">
                <a16:creationId xmlns:a16="http://schemas.microsoft.com/office/drawing/2014/main" id="{227D8632-68DB-749E-8E58-8085EC1DE63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24866" t="5248" r="21193" b="13942"/>
          <a:stretch>
            <a:fillRect/>
          </a:stretch>
        </p:blipFill>
        <p:spPr>
          <a:xfrm>
            <a:off x="7895834" y="765748"/>
            <a:ext cx="1033961" cy="1549022"/>
          </a:xfrm>
          <a:prstGeom prst="rect">
            <a:avLst/>
          </a:prstGeom>
        </p:spPr>
      </p:pic>
      <p:pic>
        <p:nvPicPr>
          <p:cNvPr id="17479" name="Picture 17478">
            <a:extLst>
              <a:ext uri="{FF2B5EF4-FFF2-40B4-BE49-F238E27FC236}">
                <a16:creationId xmlns:a16="http://schemas.microsoft.com/office/drawing/2014/main" id="{FF8F5E48-FA4E-1876-A4D8-45487352D780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8725" t="2186" r="23559" b="13588"/>
          <a:stretch>
            <a:fillRect/>
          </a:stretch>
        </p:blipFill>
        <p:spPr>
          <a:xfrm>
            <a:off x="3128273" y="785360"/>
            <a:ext cx="1094431" cy="1597140"/>
          </a:xfrm>
          <a:prstGeom prst="rect">
            <a:avLst/>
          </a:prstGeom>
        </p:spPr>
      </p:pic>
      <p:pic>
        <p:nvPicPr>
          <p:cNvPr id="3" name="Picture 2" descr="https://www.sih.gov.in/img1/SIH-Logo.png">
            <a:extLst>
              <a:ext uri="{FF2B5EF4-FFF2-40B4-BE49-F238E27FC236}">
                <a16:creationId xmlns:a16="http://schemas.microsoft.com/office/drawing/2014/main" id="{2C6E8E28-78F9-D2E1-63BB-69AF17282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625" y="57098"/>
            <a:ext cx="1633860" cy="79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AEFF67-3DC7-9E6C-FC68-F4EAAB646E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2697" y="-757716"/>
            <a:ext cx="2298009" cy="229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8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bject 61"/>
          <p:cNvSpPr/>
          <p:nvPr/>
        </p:nvSpPr>
        <p:spPr>
          <a:xfrm>
            <a:off x="11864580" y="4629586"/>
            <a:ext cx="71967" cy="161713"/>
          </a:xfrm>
          <a:custGeom>
            <a:avLst/>
            <a:gdLst/>
            <a:ahLst/>
            <a:cxnLst/>
            <a:rect l="l" t="t" r="r" b="b"/>
            <a:pathLst>
              <a:path w="107950" h="242570">
                <a:moveTo>
                  <a:pt x="107731" y="242394"/>
                </a:moveTo>
                <a:lnTo>
                  <a:pt x="0" y="242394"/>
                </a:lnTo>
                <a:lnTo>
                  <a:pt x="0" y="0"/>
                </a:lnTo>
                <a:lnTo>
                  <a:pt x="107731" y="0"/>
                </a:lnTo>
                <a:lnTo>
                  <a:pt x="107731" y="242394"/>
                </a:lnTo>
                <a:close/>
              </a:path>
            </a:pathLst>
          </a:custGeom>
          <a:solidFill>
            <a:srgbClr val="FFDD9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071F90FF-20FC-E291-C78E-A8AD8F0D8955}"/>
              </a:ext>
            </a:extLst>
          </p:cNvPr>
          <p:cNvSpPr txBox="1">
            <a:spLocks/>
          </p:cNvSpPr>
          <p:nvPr/>
        </p:nvSpPr>
        <p:spPr bwMode="auto">
          <a:xfrm>
            <a:off x="1041415" y="23451"/>
            <a:ext cx="10192140" cy="6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TradeGothic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&amp; BENEFIT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CEB8519-7A91-D22E-3AEF-A8F1D74C0870}"/>
              </a:ext>
            </a:extLst>
          </p:cNvPr>
          <p:cNvGrpSpPr/>
          <p:nvPr/>
        </p:nvGrpSpPr>
        <p:grpSpPr>
          <a:xfrm>
            <a:off x="5422520" y="819168"/>
            <a:ext cx="6717547" cy="4982034"/>
            <a:chOff x="628650" y="1411012"/>
            <a:chExt cx="7886699" cy="5786609"/>
          </a:xfrm>
        </p:grpSpPr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148564E4-2B08-E9A8-FC3F-4637F1029FB1}"/>
                </a:ext>
              </a:extLst>
            </p:cNvPr>
            <p:cNvSpPr/>
            <p:nvPr/>
          </p:nvSpPr>
          <p:spPr>
            <a:xfrm>
              <a:off x="4538649" y="5917665"/>
              <a:ext cx="3943349" cy="1046205"/>
            </a:xfrm>
            <a:prstGeom prst="roundRect">
              <a:avLst/>
            </a:prstGeom>
            <a:solidFill>
              <a:srgbClr val="C763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0" name="Rectangle: Rounded Corners 159">
              <a:extLst>
                <a:ext uri="{FF2B5EF4-FFF2-40B4-BE49-F238E27FC236}">
                  <a16:creationId xmlns:a16="http://schemas.microsoft.com/office/drawing/2014/main" id="{1707CCD5-C1A3-3534-5B1C-E0AE65B2063E}"/>
                </a:ext>
              </a:extLst>
            </p:cNvPr>
            <p:cNvSpPr/>
            <p:nvPr/>
          </p:nvSpPr>
          <p:spPr>
            <a:xfrm>
              <a:off x="638243" y="5936845"/>
              <a:ext cx="3943349" cy="1060111"/>
            </a:xfrm>
            <a:prstGeom prst="roundRect">
              <a:avLst/>
            </a:prstGeom>
            <a:solidFill>
              <a:srgbClr val="348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0FF96BE1-762A-4F0C-F34D-C6285DA09BF3}"/>
                </a:ext>
              </a:extLst>
            </p:cNvPr>
            <p:cNvSpPr/>
            <p:nvPr/>
          </p:nvSpPr>
          <p:spPr>
            <a:xfrm>
              <a:off x="628650" y="1687093"/>
              <a:ext cx="3943349" cy="490564"/>
            </a:xfrm>
            <a:prstGeom prst="roundRect">
              <a:avLst>
                <a:gd name="adj" fmla="val 23966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1B53674F-C878-5A8E-1DE0-CC26B8903D75}"/>
                </a:ext>
              </a:extLst>
            </p:cNvPr>
            <p:cNvSpPr/>
            <p:nvPr/>
          </p:nvSpPr>
          <p:spPr>
            <a:xfrm>
              <a:off x="4571998" y="1687093"/>
              <a:ext cx="3943349" cy="490564"/>
            </a:xfrm>
            <a:prstGeom prst="roundRect">
              <a:avLst>
                <a:gd name="adj" fmla="val 23966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78DE0B09-82CA-4601-8440-C1549646BE5C}"/>
                </a:ext>
              </a:extLst>
            </p:cNvPr>
            <p:cNvSpPr/>
            <p:nvPr/>
          </p:nvSpPr>
          <p:spPr>
            <a:xfrm>
              <a:off x="628651" y="2326953"/>
              <a:ext cx="3943349" cy="104620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9B94E925-44E3-D2ED-273A-17E58BF8A4A0}"/>
                </a:ext>
              </a:extLst>
            </p:cNvPr>
            <p:cNvSpPr/>
            <p:nvPr/>
          </p:nvSpPr>
          <p:spPr>
            <a:xfrm>
              <a:off x="628651" y="3506685"/>
              <a:ext cx="3943349" cy="1046205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309CAD0A-A5C3-4605-7660-A1E24F1374B6}"/>
                </a:ext>
              </a:extLst>
            </p:cNvPr>
            <p:cNvSpPr/>
            <p:nvPr/>
          </p:nvSpPr>
          <p:spPr>
            <a:xfrm>
              <a:off x="628650" y="4712175"/>
              <a:ext cx="3943349" cy="1060111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9FC6E184-BAF8-E534-1DE0-719CFA4C902D}"/>
                </a:ext>
              </a:extLst>
            </p:cNvPr>
            <p:cNvSpPr/>
            <p:nvPr/>
          </p:nvSpPr>
          <p:spPr>
            <a:xfrm>
              <a:off x="4572000" y="2326953"/>
              <a:ext cx="3943349" cy="104620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1E09FC38-D7D1-6555-A176-556EDBD33478}"/>
                </a:ext>
              </a:extLst>
            </p:cNvPr>
            <p:cNvSpPr/>
            <p:nvPr/>
          </p:nvSpPr>
          <p:spPr>
            <a:xfrm>
              <a:off x="4571999" y="3506685"/>
              <a:ext cx="3943349" cy="104620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FF4BF566-861B-99AC-034C-B5DD2BAE97AF}"/>
                </a:ext>
              </a:extLst>
            </p:cNvPr>
            <p:cNvSpPr/>
            <p:nvPr/>
          </p:nvSpPr>
          <p:spPr>
            <a:xfrm>
              <a:off x="4571998" y="4712175"/>
              <a:ext cx="3943349" cy="1046205"/>
            </a:xfrm>
            <a:prstGeom prst="roundRect">
              <a:avLst/>
            </a:prstGeom>
            <a:solidFill>
              <a:srgbClr val="CD737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C7A3D4E8-9320-9711-5430-A6CFB90B4D41}"/>
                </a:ext>
              </a:extLst>
            </p:cNvPr>
            <p:cNvGrpSpPr/>
            <p:nvPr/>
          </p:nvGrpSpPr>
          <p:grpSpPr>
            <a:xfrm>
              <a:off x="928869" y="2396853"/>
              <a:ext cx="2777491" cy="828810"/>
              <a:chOff x="332936" y="2665516"/>
              <a:chExt cx="2926080" cy="951301"/>
            </a:xfrm>
          </p:grpSpPr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D326122-4C8A-2C5D-C57B-C7C2042131BA}"/>
                  </a:ext>
                </a:extLst>
              </p:cNvPr>
              <p:cNvSpPr txBox="1"/>
              <p:nvPr/>
            </p:nvSpPr>
            <p:spPr>
              <a:xfrm>
                <a:off x="332936" y="2665516"/>
                <a:ext cx="2926080" cy="42391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IN" b="1" dirty="0"/>
                  <a:t>24×7 Access</a:t>
                </a:r>
                <a:endParaRPr lang="en-US" b="1" noProof="1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948F431C-33C5-A5C1-5D61-D0B285F16E22}"/>
                  </a:ext>
                </a:extLst>
              </p:cNvPr>
              <p:cNvSpPr txBox="1"/>
              <p:nvPr/>
            </p:nvSpPr>
            <p:spPr>
              <a:xfrm>
                <a:off x="332936" y="3086922"/>
                <a:ext cx="2926080" cy="529895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ctr"/>
                <a:r>
                  <a:rPr lang="en-US" sz="1200" dirty="0"/>
                  <a:t>Students receive instant answers anytime, in their preferred language.</a:t>
                </a:r>
                <a:endPara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696EC16E-A050-5D04-C14C-E48AC1F51BCE}"/>
                </a:ext>
              </a:extLst>
            </p:cNvPr>
            <p:cNvGrpSpPr/>
            <p:nvPr/>
          </p:nvGrpSpPr>
          <p:grpSpPr>
            <a:xfrm>
              <a:off x="928869" y="3576585"/>
              <a:ext cx="2777491" cy="828810"/>
              <a:chOff x="332936" y="2665516"/>
              <a:chExt cx="2926080" cy="951301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47E12924-400A-7B68-E923-54D21B237F92}"/>
                  </a:ext>
                </a:extLst>
              </p:cNvPr>
              <p:cNvSpPr txBox="1"/>
              <p:nvPr/>
            </p:nvSpPr>
            <p:spPr>
              <a:xfrm>
                <a:off x="332936" y="2665516"/>
                <a:ext cx="2926080" cy="42391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IN" b="1" dirty="0"/>
                  <a:t>Reduced Wait Times</a:t>
                </a:r>
                <a:endParaRPr lang="en-US" b="1" noProof="1"/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61728CF-9103-B657-34FF-2B09ADCFA02D}"/>
                  </a:ext>
                </a:extLst>
              </p:cNvPr>
              <p:cNvSpPr txBox="1"/>
              <p:nvPr/>
            </p:nvSpPr>
            <p:spPr>
              <a:xfrm>
                <a:off x="332936" y="3086922"/>
                <a:ext cx="2926080" cy="529895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ctr"/>
                <a:r>
                  <a:rPr lang="en-US" sz="1200" dirty="0"/>
                  <a:t>Shorter queues at offices; staff can dedicate time to complex tasks.</a:t>
                </a:r>
                <a:endPara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9D8F62A-9A25-C2EC-3B58-1CB44E8E7716}"/>
                </a:ext>
              </a:extLst>
            </p:cNvPr>
            <p:cNvGrpSpPr/>
            <p:nvPr/>
          </p:nvGrpSpPr>
          <p:grpSpPr>
            <a:xfrm>
              <a:off x="781863" y="4782079"/>
              <a:ext cx="3130090" cy="2081901"/>
              <a:chOff x="178066" y="2665516"/>
              <a:chExt cx="3297542" cy="2389585"/>
            </a:xfrm>
          </p:grpSpPr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9FC702D0-9123-9733-2214-242C26B138C1}"/>
                  </a:ext>
                </a:extLst>
              </p:cNvPr>
              <p:cNvSpPr txBox="1"/>
              <p:nvPr/>
            </p:nvSpPr>
            <p:spPr>
              <a:xfrm>
                <a:off x="332936" y="2665516"/>
                <a:ext cx="2926080" cy="42391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IN" b="1" dirty="0"/>
                  <a:t>Inclusive Learning</a:t>
                </a:r>
                <a:endParaRPr lang="en-US" b="1" noProof="1"/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6630BF1-C26F-11DB-A8B3-27B38078B344}"/>
                  </a:ext>
                </a:extLst>
              </p:cNvPr>
              <p:cNvSpPr txBox="1"/>
              <p:nvPr/>
            </p:nvSpPr>
            <p:spPr>
              <a:xfrm>
                <a:off x="332936" y="3086922"/>
                <a:ext cx="2926080" cy="529895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ctr"/>
                <a:r>
                  <a:rPr lang="en-US" sz="1200" dirty="0"/>
                  <a:t>Supports students more comfortable in Hindi or regional languages.</a:t>
                </a:r>
                <a:endPara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47DD7BB-AEEB-2B49-C2EA-63FF17572D04}"/>
                  </a:ext>
                </a:extLst>
              </p:cNvPr>
              <p:cNvSpPr txBox="1"/>
              <p:nvPr/>
            </p:nvSpPr>
            <p:spPr>
              <a:xfrm>
                <a:off x="351792" y="4110625"/>
                <a:ext cx="2926082" cy="42391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IN" b="1" dirty="0"/>
                  <a:t>Improved Awareness</a:t>
                </a:r>
                <a:endParaRPr lang="en-US" b="1" noProof="1"/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50A1EE1F-21BF-5947-E829-D746AAD00DB8}"/>
                  </a:ext>
                </a:extLst>
              </p:cNvPr>
              <p:cNvSpPr txBox="1"/>
              <p:nvPr/>
            </p:nvSpPr>
            <p:spPr>
              <a:xfrm>
                <a:off x="178066" y="4439631"/>
                <a:ext cx="3297542" cy="615470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ctr"/>
                <a:r>
                  <a:rPr lang="en-US" sz="1200" dirty="0"/>
                  <a:t>Keeps students informed about deadlines, forms, timetables, and scholarships.</a:t>
                </a:r>
                <a:endPara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99116C4C-A3A6-12DA-F055-566E226633FB}"/>
                </a:ext>
              </a:extLst>
            </p:cNvPr>
            <p:cNvGrpSpPr/>
            <p:nvPr/>
          </p:nvGrpSpPr>
          <p:grpSpPr>
            <a:xfrm>
              <a:off x="5393977" y="2444682"/>
              <a:ext cx="2821154" cy="780982"/>
              <a:chOff x="286937" y="2720413"/>
              <a:chExt cx="2972079" cy="896404"/>
            </a:xfrm>
          </p:grpSpPr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921A0847-C6DA-881F-00E1-3C368C210A4B}"/>
                  </a:ext>
                </a:extLst>
              </p:cNvPr>
              <p:cNvSpPr txBox="1"/>
              <p:nvPr/>
            </p:nvSpPr>
            <p:spPr>
              <a:xfrm>
                <a:off x="286937" y="2720413"/>
                <a:ext cx="2926080" cy="423917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IN" b="1" dirty="0"/>
                  <a:t>Social</a:t>
                </a:r>
                <a:endParaRPr lang="en-US" b="1" noProof="1"/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48995D51-1DF6-21E1-DB88-9ABCB7696BE3}"/>
                  </a:ext>
                </a:extLst>
              </p:cNvPr>
              <p:cNvSpPr txBox="1"/>
              <p:nvPr/>
            </p:nvSpPr>
            <p:spPr>
              <a:xfrm>
                <a:off x="332936" y="3086922"/>
                <a:ext cx="2926080" cy="529895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ctr"/>
                <a:r>
                  <a:rPr lang="en-US" sz="1200" dirty="0"/>
                  <a:t>Ensures equitable access to information for all students.</a:t>
                </a:r>
                <a:endPara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367A885-276E-77EE-9593-48CAB25649F6}"/>
                </a:ext>
              </a:extLst>
            </p:cNvPr>
            <p:cNvGrpSpPr/>
            <p:nvPr/>
          </p:nvGrpSpPr>
          <p:grpSpPr>
            <a:xfrm>
              <a:off x="5437640" y="3576585"/>
              <a:ext cx="2777491" cy="733691"/>
              <a:chOff x="332936" y="2665516"/>
              <a:chExt cx="2926080" cy="842124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D92CB2F6-9F8E-B831-B0BC-1087FA3E408D}"/>
                  </a:ext>
                </a:extLst>
              </p:cNvPr>
              <p:cNvSpPr txBox="1"/>
              <p:nvPr/>
            </p:nvSpPr>
            <p:spPr>
              <a:xfrm>
                <a:off x="332936" y="2665516"/>
                <a:ext cx="2926080" cy="42391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IN" b="1" dirty="0"/>
                  <a:t>Economic</a:t>
                </a:r>
                <a:endParaRPr lang="en-US" b="1" noProof="1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5446FFA-A121-F345-8888-8457A40EE78C}"/>
                  </a:ext>
                </a:extLst>
              </p:cNvPr>
              <p:cNvSpPr txBox="1"/>
              <p:nvPr/>
            </p:nvSpPr>
            <p:spPr>
              <a:xfrm>
                <a:off x="332936" y="2977745"/>
                <a:ext cx="2926080" cy="529895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ctr"/>
                <a:r>
                  <a:rPr lang="en-US" sz="1200" dirty="0"/>
                  <a:t>Saves administrative time → reduces operational overhead</a:t>
                </a:r>
                <a:endPara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54CE0C50-496B-CF6D-48F1-43F3EDD71B77}"/>
                </a:ext>
              </a:extLst>
            </p:cNvPr>
            <p:cNvGrpSpPr/>
            <p:nvPr/>
          </p:nvGrpSpPr>
          <p:grpSpPr>
            <a:xfrm>
              <a:off x="5337593" y="4782075"/>
              <a:ext cx="2963858" cy="2063876"/>
              <a:chOff x="227537" y="2665516"/>
              <a:chExt cx="3122417" cy="2368898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C528ECD-CD0E-8ED8-8A99-23CBCA762275}"/>
                  </a:ext>
                </a:extLst>
              </p:cNvPr>
              <p:cNvSpPr txBox="1"/>
              <p:nvPr/>
            </p:nvSpPr>
            <p:spPr>
              <a:xfrm>
                <a:off x="332936" y="2665516"/>
                <a:ext cx="2926080" cy="42391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IN" b="1" dirty="0"/>
                  <a:t>Environmental</a:t>
                </a:r>
                <a:endParaRPr lang="en-US" b="1" noProof="1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600D6EC-CFFD-CE2D-4A67-3EC66A8DA961}"/>
                  </a:ext>
                </a:extLst>
              </p:cNvPr>
              <p:cNvSpPr txBox="1"/>
              <p:nvPr/>
            </p:nvSpPr>
            <p:spPr>
              <a:xfrm>
                <a:off x="332936" y="3086922"/>
                <a:ext cx="2926080" cy="529895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ctr"/>
                <a:r>
                  <a:rPr lang="en-US" sz="1200" dirty="0"/>
                  <a:t>Cuts down paper usage by minimizing physical circulars and forms.</a:t>
                </a:r>
                <a:endPara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8CBC6496-6510-8BA6-2CC3-12E96FA2346A}"/>
                  </a:ext>
                </a:extLst>
              </p:cNvPr>
              <p:cNvSpPr txBox="1"/>
              <p:nvPr/>
            </p:nvSpPr>
            <p:spPr>
              <a:xfrm>
                <a:off x="352984" y="4107762"/>
                <a:ext cx="2926080" cy="42391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IN" b="1" dirty="0"/>
                  <a:t>Educational</a:t>
                </a:r>
                <a:endParaRPr lang="en-US" b="1" noProof="1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382216E-B5E6-7EEC-7CB5-BB77CCEC3EFC}"/>
                  </a:ext>
                </a:extLst>
              </p:cNvPr>
              <p:cNvSpPr txBox="1"/>
              <p:nvPr/>
            </p:nvSpPr>
            <p:spPr>
              <a:xfrm>
                <a:off x="227537" y="4418942"/>
                <a:ext cx="3122417" cy="615472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ctr"/>
                <a:r>
                  <a:rPr lang="en-US" sz="1200" dirty="0"/>
                  <a:t>Encourages self-service, digital literacy, and greater autonomy among students.</a:t>
                </a:r>
                <a:endPara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2DF313C-A721-601F-040E-0782A5C61EE7}"/>
                </a:ext>
              </a:extLst>
            </p:cNvPr>
            <p:cNvSpPr txBox="1"/>
            <p:nvPr/>
          </p:nvSpPr>
          <p:spPr>
            <a:xfrm>
              <a:off x="928869" y="1701543"/>
              <a:ext cx="2777491" cy="461665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Potential Impact</a:t>
              </a:r>
              <a:endParaRPr lang="en-US" sz="2100" b="1" cap="all" noProof="1">
                <a:solidFill>
                  <a:schemeClr val="bg1"/>
                </a:solidFill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04A05C4-7B54-90EF-4877-1AA27C9FBD65}"/>
                </a:ext>
              </a:extLst>
            </p:cNvPr>
            <p:cNvSpPr txBox="1"/>
            <p:nvPr/>
          </p:nvSpPr>
          <p:spPr>
            <a:xfrm>
              <a:off x="5437640" y="1664264"/>
              <a:ext cx="2777491" cy="536222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bg1"/>
                  </a:solidFill>
                </a:rPr>
                <a:t>Benefits</a:t>
              </a:r>
              <a:endParaRPr lang="en-US" sz="2400" b="1" cap="all" noProof="1">
                <a:solidFill>
                  <a:schemeClr val="bg1"/>
                </a:solidFill>
              </a:endParaRPr>
            </a:p>
          </p:txBody>
        </p:sp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1C75D526-27F4-7284-92F7-31865DA0691F}"/>
                </a:ext>
              </a:extLst>
            </p:cNvPr>
            <p:cNvSpPr/>
            <p:nvPr/>
          </p:nvSpPr>
          <p:spPr>
            <a:xfrm>
              <a:off x="4006580" y="1411012"/>
              <a:ext cx="1130840" cy="5786609"/>
            </a:xfrm>
            <a:prstGeom prst="roundRect">
              <a:avLst>
                <a:gd name="adj" fmla="val 10215"/>
              </a:avLst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pic>
          <p:nvPicPr>
            <p:cNvPr id="145" name="Graphic 144" descr="Gears with solid fill">
              <a:extLst>
                <a:ext uri="{FF2B5EF4-FFF2-40B4-BE49-F238E27FC236}">
                  <a16:creationId xmlns:a16="http://schemas.microsoft.com/office/drawing/2014/main" id="{2B755908-2DF3-E3E5-9F41-33149312E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229099" y="3705127"/>
              <a:ext cx="685800" cy="649321"/>
            </a:xfrm>
            <a:prstGeom prst="rect">
              <a:avLst/>
            </a:prstGeom>
          </p:spPr>
        </p:pic>
        <p:pic>
          <p:nvPicPr>
            <p:cNvPr id="146" name="Graphic 145" descr="Bar chart with solid fill">
              <a:extLst>
                <a:ext uri="{FF2B5EF4-FFF2-40B4-BE49-F238E27FC236}">
                  <a16:creationId xmlns:a16="http://schemas.microsoft.com/office/drawing/2014/main" id="{42220EA3-B067-A969-914B-79EC33A50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229099" y="2525395"/>
              <a:ext cx="685800" cy="649321"/>
            </a:xfrm>
            <a:prstGeom prst="rect">
              <a:avLst/>
            </a:prstGeom>
          </p:spPr>
        </p:pic>
      </p:grpSp>
      <p:graphicFrame>
        <p:nvGraphicFramePr>
          <p:cNvPr id="170" name="Chart 169">
            <a:extLst>
              <a:ext uri="{FF2B5EF4-FFF2-40B4-BE49-F238E27FC236}">
                <a16:creationId xmlns:a16="http://schemas.microsoft.com/office/drawing/2014/main" id="{1A892893-8E96-E379-9BD5-5BB118F3B7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841694"/>
              </p:ext>
            </p:extLst>
          </p:nvPr>
        </p:nvGraphicFramePr>
        <p:xfrm>
          <a:off x="445905" y="735060"/>
          <a:ext cx="4702332" cy="3205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" name="Graphic 3" descr="Gauge">
            <a:extLst>
              <a:ext uri="{FF2B5EF4-FFF2-40B4-BE49-F238E27FC236}">
                <a16:creationId xmlns:a16="http://schemas.microsoft.com/office/drawing/2014/main" id="{194753C0-D89A-718F-BC2D-CF5CA5C217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98278" y="1037208"/>
            <a:ext cx="560217" cy="560217"/>
          </a:xfrm>
          <a:prstGeom prst="rect">
            <a:avLst/>
          </a:prstGeom>
        </p:spPr>
      </p:pic>
      <p:pic>
        <p:nvPicPr>
          <p:cNvPr id="6" name="Graphic 5" descr="Venn diagram">
            <a:extLst>
              <a:ext uri="{FF2B5EF4-FFF2-40B4-BE49-F238E27FC236}">
                <a16:creationId xmlns:a16="http://schemas.microsoft.com/office/drawing/2014/main" id="{BE063849-C58A-64B6-6E53-A61FB09520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02438" y="4902521"/>
            <a:ext cx="584135" cy="584135"/>
          </a:xfrm>
          <a:prstGeom prst="rect">
            <a:avLst/>
          </a:prstGeom>
        </p:spPr>
      </p:pic>
      <p:pic>
        <p:nvPicPr>
          <p:cNvPr id="8" name="Graphic 7" descr="Lightbulb">
            <a:extLst>
              <a:ext uri="{FF2B5EF4-FFF2-40B4-BE49-F238E27FC236}">
                <a16:creationId xmlns:a16="http://schemas.microsoft.com/office/drawing/2014/main" id="{B312E254-7619-67A8-592D-52BB38086E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18965" y="3710993"/>
            <a:ext cx="724658" cy="72465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65ED2D-E94F-8E0D-8E1E-6FD7404E9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905" y="4232466"/>
            <a:ext cx="4406313" cy="2508379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Cost Efficiency: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Automates repetitive tasks, saving staff hours and reducing manpower needs.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Adoption: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80%+ students prefer local languages, ensuring quick engagement.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Scalability: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Easy to add FAQs, languages, and campuses; adaptable to other sectors.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Revenue Potential: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One-time investment for multi-campus use; scalable SaaS model.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Brand Trust: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Builds reputation through inclusive and timely information access.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00C3644-3A05-85CC-EC13-B2D0F415B147}"/>
              </a:ext>
            </a:extLst>
          </p:cNvPr>
          <p:cNvSpPr/>
          <p:nvPr/>
        </p:nvSpPr>
        <p:spPr>
          <a:xfrm>
            <a:off x="906530" y="4037612"/>
            <a:ext cx="3358773" cy="39803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DE6875-FFD1-ED1C-3462-E516F01AA9CB}"/>
              </a:ext>
            </a:extLst>
          </p:cNvPr>
          <p:cNvSpPr txBox="1"/>
          <p:nvPr/>
        </p:nvSpPr>
        <p:spPr>
          <a:xfrm>
            <a:off x="1627886" y="4050946"/>
            <a:ext cx="2096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Buisness Scope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31A9B75-AC11-88E5-3AC0-530E89AAB19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23973" y="5864327"/>
            <a:ext cx="769506" cy="769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8293694-B2AA-189A-35CA-0454C4906E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53822" y="6009281"/>
            <a:ext cx="623668" cy="6236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C0D678A-ED09-E7A6-9040-CEE35604C91F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52351" b="49602"/>
          <a:stretch>
            <a:fillRect/>
          </a:stretch>
        </p:blipFill>
        <p:spPr>
          <a:xfrm>
            <a:off x="5257494" y="5672910"/>
            <a:ext cx="3382330" cy="10608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4F61769-9E8B-F76E-5F66-F57AF40D717E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t="53239" r="52354"/>
          <a:stretch>
            <a:fillRect/>
          </a:stretch>
        </p:blipFill>
        <p:spPr>
          <a:xfrm>
            <a:off x="8843537" y="5937705"/>
            <a:ext cx="3382330" cy="9843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1CA62A9-C2FC-410C-3436-23CE277A6318}"/>
              </a:ext>
            </a:extLst>
          </p:cNvPr>
          <p:cNvSpPr txBox="1"/>
          <p:nvPr/>
        </p:nvSpPr>
        <p:spPr>
          <a:xfrm>
            <a:off x="5863812" y="6071189"/>
            <a:ext cx="6175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linkClick r:id="rId17"/>
              </a:rPr>
              <a:t>Github</a:t>
            </a:r>
            <a:r>
              <a:rPr lang="en-IN" dirty="0">
                <a:hlinkClick r:id="rId17"/>
              </a:rPr>
              <a:t> Repo Link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E030D8-E116-B613-2ECD-92742332C01E}"/>
              </a:ext>
            </a:extLst>
          </p:cNvPr>
          <p:cNvSpPr txBox="1"/>
          <p:nvPr/>
        </p:nvSpPr>
        <p:spPr>
          <a:xfrm>
            <a:off x="9380826" y="6127277"/>
            <a:ext cx="6175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18"/>
              </a:rPr>
              <a:t>Prototype Link</a:t>
            </a:r>
            <a:endParaRPr lang="en-IN" dirty="0"/>
          </a:p>
        </p:txBody>
      </p:sp>
      <p:pic>
        <p:nvPicPr>
          <p:cNvPr id="2" name="Picture 2" descr="https://www.sih.gov.in/img1/SIH-Logo.png">
            <a:extLst>
              <a:ext uri="{FF2B5EF4-FFF2-40B4-BE49-F238E27FC236}">
                <a16:creationId xmlns:a16="http://schemas.microsoft.com/office/drawing/2014/main" id="{DDC60D7D-BA20-AA8B-05A1-675C2764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625" y="57098"/>
            <a:ext cx="1633860" cy="79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14B887-9339-A743-5473-61849FDB835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42697" y="-757716"/>
            <a:ext cx="2298009" cy="22980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: Single Corner Rounded 40">
            <a:extLst>
              <a:ext uri="{FF2B5EF4-FFF2-40B4-BE49-F238E27FC236}">
                <a16:creationId xmlns:a16="http://schemas.microsoft.com/office/drawing/2014/main" id="{2F52F93E-EE3B-CBA4-780C-834881AFBFDB}"/>
              </a:ext>
            </a:extLst>
          </p:cNvPr>
          <p:cNvSpPr/>
          <p:nvPr/>
        </p:nvSpPr>
        <p:spPr>
          <a:xfrm>
            <a:off x="3205687" y="2757260"/>
            <a:ext cx="3692797" cy="787776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0741C65-ECB3-3123-935F-5C0713E5E5D9}"/>
              </a:ext>
            </a:extLst>
          </p:cNvPr>
          <p:cNvSpPr/>
          <p:nvPr/>
        </p:nvSpPr>
        <p:spPr>
          <a:xfrm>
            <a:off x="148924" y="1971362"/>
            <a:ext cx="2896199" cy="209100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39" name="Picture 15" descr="GitHub - YouTube">
            <a:extLst>
              <a:ext uri="{FF2B5EF4-FFF2-40B4-BE49-F238E27FC236}">
                <a16:creationId xmlns:a16="http://schemas.microsoft.com/office/drawing/2014/main" id="{0AC4C67B-1A3C-93DC-EFEC-618CED0EA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1" r="11868"/>
          <a:stretch>
            <a:fillRect/>
          </a:stretch>
        </p:blipFill>
        <p:spPr bwMode="auto">
          <a:xfrm>
            <a:off x="5989327" y="5435538"/>
            <a:ext cx="776655" cy="102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University of Rwanda - SARECO">
            <a:extLst>
              <a:ext uri="{FF2B5EF4-FFF2-40B4-BE49-F238E27FC236}">
                <a16:creationId xmlns:a16="http://schemas.microsoft.com/office/drawing/2014/main" id="{C2156AB2-DEC8-B7E9-5FE2-E1A289A79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59"/>
          <a:stretch>
            <a:fillRect/>
          </a:stretch>
        </p:blipFill>
        <p:spPr bwMode="auto">
          <a:xfrm>
            <a:off x="5831102" y="4434043"/>
            <a:ext cx="951889" cy="93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41" name="Rectangle: Rounded Corners 17440">
            <a:extLst>
              <a:ext uri="{FF2B5EF4-FFF2-40B4-BE49-F238E27FC236}">
                <a16:creationId xmlns:a16="http://schemas.microsoft.com/office/drawing/2014/main" id="{32075B4F-C5E6-DDC3-08CB-3255ABA1163D}"/>
              </a:ext>
            </a:extLst>
          </p:cNvPr>
          <p:cNvSpPr/>
          <p:nvPr/>
        </p:nvSpPr>
        <p:spPr>
          <a:xfrm>
            <a:off x="3241052" y="2030031"/>
            <a:ext cx="2698413" cy="57492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35" name="Picture 11" descr="Contact Us | Calgary Public Library">
            <a:extLst>
              <a:ext uri="{FF2B5EF4-FFF2-40B4-BE49-F238E27FC236}">
                <a16:creationId xmlns:a16="http://schemas.microsoft.com/office/drawing/2014/main" id="{4E565FCD-D7C3-B818-B398-D4F5E799B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876" y="935583"/>
            <a:ext cx="2007753" cy="87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09600" y="57097"/>
            <a:ext cx="10972800" cy="666110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pic>
        <p:nvPicPr>
          <p:cNvPr id="11" name="Picture 2" descr="https://www.sih.gov.in/img1/SIH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625" y="57098"/>
            <a:ext cx="1633860" cy="79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AI-Powered Student Engagement Platform | Verge AI">
            <a:extLst>
              <a:ext uri="{FF2B5EF4-FFF2-40B4-BE49-F238E27FC236}">
                <a16:creationId xmlns:a16="http://schemas.microsoft.com/office/drawing/2014/main" id="{D4814029-E5BC-48D9-710C-420091796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099" y="3662439"/>
            <a:ext cx="1594115" cy="60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1" name="Picture 17430">
            <a:extLst>
              <a:ext uri="{FF2B5EF4-FFF2-40B4-BE49-F238E27FC236}">
                <a16:creationId xmlns:a16="http://schemas.microsoft.com/office/drawing/2014/main" id="{52ADA952-4015-D613-7319-710EB176E0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8883" y="3586668"/>
            <a:ext cx="1867240" cy="722137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005DE79-30D6-9D95-7B27-F2AA811C9A43}"/>
              </a:ext>
            </a:extLst>
          </p:cNvPr>
          <p:cNvGraphicFramePr>
            <a:graphicFrameLocks noGrp="1"/>
          </p:cNvGraphicFramePr>
          <p:nvPr/>
        </p:nvGraphicFramePr>
        <p:xfrm>
          <a:off x="7151914" y="1005826"/>
          <a:ext cx="4899405" cy="5715651"/>
        </p:xfrm>
        <a:graphic>
          <a:graphicData uri="http://schemas.openxmlformats.org/drawingml/2006/table">
            <a:tbl>
              <a:tblPr/>
              <a:tblGrid>
                <a:gridCol w="2014399">
                  <a:extLst>
                    <a:ext uri="{9D8B030D-6E8A-4147-A177-3AD203B41FA5}">
                      <a16:colId xmlns:a16="http://schemas.microsoft.com/office/drawing/2014/main" val="4254711573"/>
                    </a:ext>
                  </a:extLst>
                </a:gridCol>
                <a:gridCol w="1356566">
                  <a:extLst>
                    <a:ext uri="{9D8B030D-6E8A-4147-A177-3AD203B41FA5}">
                      <a16:colId xmlns:a16="http://schemas.microsoft.com/office/drawing/2014/main" val="2864950393"/>
                    </a:ext>
                  </a:extLst>
                </a:gridCol>
                <a:gridCol w="1528440">
                  <a:extLst>
                    <a:ext uri="{9D8B030D-6E8A-4147-A177-3AD203B41FA5}">
                      <a16:colId xmlns:a16="http://schemas.microsoft.com/office/drawing/2014/main" val="2628125452"/>
                    </a:ext>
                  </a:extLst>
                </a:gridCol>
              </a:tblGrid>
              <a:tr h="5287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u="sng" dirty="0"/>
                        <a:t>Feature</a:t>
                      </a:r>
                      <a:endParaRPr lang="en-IN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u="sng" dirty="0"/>
                        <a:t>O</a:t>
                      </a:r>
                      <a:r>
                        <a:rPr lang="en-IN" b="1" u="sng" dirty="0"/>
                        <a:t>thers</a:t>
                      </a:r>
                      <a:endParaRPr lang="en-IN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u="sng" dirty="0"/>
                        <a:t>C</a:t>
                      </a:r>
                      <a:r>
                        <a:rPr lang="en-IN" b="1" u="sng" dirty="0"/>
                        <a:t>ampusSathi</a:t>
                      </a:r>
                      <a:endParaRPr lang="en-IN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217462"/>
                  </a:ext>
                </a:extLst>
              </a:tr>
              <a:tr h="8857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1" dirty="0"/>
                        <a:t>Domain-Specific Chatbot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IN" sz="16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66694"/>
                  </a:ext>
                </a:extLst>
              </a:tr>
              <a:tr h="9278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1" dirty="0"/>
                        <a:t>AI-Driven Query Handling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01595"/>
                  </a:ext>
                </a:extLst>
              </a:tr>
              <a:tr h="8811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1" dirty="0"/>
                        <a:t>Data Integration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735214"/>
                  </a:ext>
                </a:extLst>
              </a:tr>
              <a:tr h="8100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1" dirty="0"/>
                        <a:t>Multilingual Support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alpha val="7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387584"/>
                  </a:ext>
                </a:extLst>
              </a:tr>
              <a:tr h="749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i="1" dirty="0"/>
                        <a:t>Analytics &amp; Insights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985906"/>
                  </a:ext>
                </a:extLst>
              </a:tr>
              <a:tr h="9330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i="1" dirty="0"/>
                        <a:t>Ease of Use (Admin Panel)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93332"/>
                  </a:ext>
                </a:extLst>
              </a:tr>
            </a:tbl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8DD5764-81C0-DAE8-14CB-3718F19B6A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0653684"/>
              </p:ext>
            </p:extLst>
          </p:nvPr>
        </p:nvGraphicFramePr>
        <p:xfrm>
          <a:off x="1241631" y="4317881"/>
          <a:ext cx="4413680" cy="2235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8" name="Chord 7">
            <a:extLst>
              <a:ext uri="{FF2B5EF4-FFF2-40B4-BE49-F238E27FC236}">
                <a16:creationId xmlns:a16="http://schemas.microsoft.com/office/drawing/2014/main" id="{CFB3123E-1EC7-6AE0-7D2B-57C8A50A3931}"/>
              </a:ext>
            </a:extLst>
          </p:cNvPr>
          <p:cNvSpPr/>
          <p:nvPr/>
        </p:nvSpPr>
        <p:spPr>
          <a:xfrm rot="12143860">
            <a:off x="-783861" y="4365539"/>
            <a:ext cx="2090674" cy="2089192"/>
          </a:xfrm>
          <a:prstGeom prst="chord">
            <a:avLst>
              <a:gd name="adj1" fmla="val 3490774"/>
              <a:gd name="adj2" fmla="val 15351792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Graphic 8" descr="Books">
            <a:extLst>
              <a:ext uri="{FF2B5EF4-FFF2-40B4-BE49-F238E27FC236}">
                <a16:creationId xmlns:a16="http://schemas.microsoft.com/office/drawing/2014/main" id="{490F0B97-F23C-ED5C-D79B-55EB522EFA0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6440" y="5014878"/>
            <a:ext cx="841320" cy="84132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94F7DFD-35FE-7EAF-8BE2-0D05FC0D1289}"/>
              </a:ext>
            </a:extLst>
          </p:cNvPr>
          <p:cNvGrpSpPr/>
          <p:nvPr/>
        </p:nvGrpSpPr>
        <p:grpSpPr>
          <a:xfrm>
            <a:off x="140679" y="975479"/>
            <a:ext cx="2937279" cy="873963"/>
            <a:chOff x="0" y="0"/>
            <a:chExt cx="2425809" cy="73754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379EE75-93D6-88BC-4B7A-0FF8592D76F5}"/>
                </a:ext>
              </a:extLst>
            </p:cNvPr>
            <p:cNvSpPr/>
            <p:nvPr/>
          </p:nvSpPr>
          <p:spPr>
            <a:xfrm>
              <a:off x="0" y="0"/>
              <a:ext cx="2425809" cy="737544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00CB8430-5C70-2120-F24B-A354BC4B49BA}"/>
                </a:ext>
              </a:extLst>
            </p:cNvPr>
            <p:cNvSpPr txBox="1"/>
            <p:nvPr/>
          </p:nvSpPr>
          <p:spPr>
            <a:xfrm>
              <a:off x="36004" y="36004"/>
              <a:ext cx="2353801" cy="665536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400" kern="12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58AF05-9294-2A3C-CE05-F917C049A10F}"/>
              </a:ext>
            </a:extLst>
          </p:cNvPr>
          <p:cNvSpPr txBox="1">
            <a:spLocks/>
          </p:cNvSpPr>
          <p:nvPr/>
        </p:nvSpPr>
        <p:spPr>
          <a:xfrm>
            <a:off x="239330" y="1060706"/>
            <a:ext cx="27975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1" u="sng" dirty="0">
                <a:solidFill>
                  <a:schemeClr val="bg1"/>
                </a:solidFill>
              </a:rPr>
              <a:t>ChatSense - A Multilingual Chatbot: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7DE6E7-5B8F-1360-4FE2-1051C33DDE44}"/>
              </a:ext>
            </a:extLst>
          </p:cNvPr>
          <p:cNvSpPr txBox="1"/>
          <p:nvPr/>
        </p:nvSpPr>
        <p:spPr>
          <a:xfrm>
            <a:off x="192284" y="2100757"/>
            <a:ext cx="287971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This study presents the implementation of ChatSense, a multilingual AI assistant leveraging pre-trained language models such as Gemini-2.0-flash and Google Translate APIs.</a:t>
            </a:r>
            <a:br>
              <a:rPr lang="en-US" sz="1600" i="1" dirty="0"/>
            </a:br>
            <a:r>
              <a:rPr lang="en-US" sz="1600" i="1" dirty="0">
                <a:hlinkClick r:id="rId16"/>
              </a:rPr>
              <a:t>ChatSense</a:t>
            </a:r>
            <a:endParaRPr lang="en-IN" sz="1600" i="1" dirty="0"/>
          </a:p>
        </p:txBody>
      </p:sp>
      <p:pic>
        <p:nvPicPr>
          <p:cNvPr id="19" name="Picture 18" descr="A red x in a circle&#10;&#10;AI-generated content may be incorrect.">
            <a:extLst>
              <a:ext uri="{FF2B5EF4-FFF2-40B4-BE49-F238E27FC236}">
                <a16:creationId xmlns:a16="http://schemas.microsoft.com/office/drawing/2014/main" id="{A981BD8F-6168-C8A8-3423-FB6F2851191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9595458" y="1823762"/>
            <a:ext cx="417963" cy="417963"/>
          </a:xfrm>
          <a:prstGeom prst="rect">
            <a:avLst/>
          </a:prstGeom>
        </p:spPr>
      </p:pic>
      <p:pic>
        <p:nvPicPr>
          <p:cNvPr id="21" name="Picture 20" descr="A red x in a circle&#10;&#10;AI-generated content may be incorrect.">
            <a:extLst>
              <a:ext uri="{FF2B5EF4-FFF2-40B4-BE49-F238E27FC236}">
                <a16:creationId xmlns:a16="http://schemas.microsoft.com/office/drawing/2014/main" id="{F6BF11B8-8CB7-0E17-3963-AD703C1B9D1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9604360" y="2672913"/>
            <a:ext cx="416241" cy="416241"/>
          </a:xfrm>
          <a:prstGeom prst="rect">
            <a:avLst/>
          </a:prstGeom>
        </p:spPr>
      </p:pic>
      <p:pic>
        <p:nvPicPr>
          <p:cNvPr id="22" name="Picture 21" descr="A red x in a circle&#10;&#10;AI-generated content may be incorrect.">
            <a:extLst>
              <a:ext uri="{FF2B5EF4-FFF2-40B4-BE49-F238E27FC236}">
                <a16:creationId xmlns:a16="http://schemas.microsoft.com/office/drawing/2014/main" id="{4206D9E6-9E1A-CE31-305B-4DDCB2E62CB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9630688" y="3604238"/>
            <a:ext cx="417963" cy="417963"/>
          </a:xfrm>
          <a:prstGeom prst="rect">
            <a:avLst/>
          </a:prstGeom>
        </p:spPr>
      </p:pic>
      <p:pic>
        <p:nvPicPr>
          <p:cNvPr id="23" name="Picture 22" descr="A red x in a circle&#10;&#10;AI-generated content may be incorrect.">
            <a:extLst>
              <a:ext uri="{FF2B5EF4-FFF2-40B4-BE49-F238E27FC236}">
                <a16:creationId xmlns:a16="http://schemas.microsoft.com/office/drawing/2014/main" id="{181CF494-2D40-F16B-B07D-1060171E470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9620427" y="4404973"/>
            <a:ext cx="425125" cy="381713"/>
          </a:xfrm>
          <a:prstGeom prst="rect">
            <a:avLst/>
          </a:prstGeom>
        </p:spPr>
      </p:pic>
      <p:pic>
        <p:nvPicPr>
          <p:cNvPr id="24" name="Picture 23" descr="A red x in a circle&#10;&#10;AI-generated content may be incorrect.">
            <a:extLst>
              <a:ext uri="{FF2B5EF4-FFF2-40B4-BE49-F238E27FC236}">
                <a16:creationId xmlns:a16="http://schemas.microsoft.com/office/drawing/2014/main" id="{437AFA8D-EA82-8A34-AC53-4A1F2CA6549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9627589" y="5183824"/>
            <a:ext cx="420007" cy="420007"/>
          </a:xfrm>
          <a:prstGeom prst="rect">
            <a:avLst/>
          </a:prstGeom>
        </p:spPr>
      </p:pic>
      <p:pic>
        <p:nvPicPr>
          <p:cNvPr id="25" name="Picture 24" descr="A red x in a circle&#10;&#10;AI-generated content may be incorrect.">
            <a:extLst>
              <a:ext uri="{FF2B5EF4-FFF2-40B4-BE49-F238E27FC236}">
                <a16:creationId xmlns:a16="http://schemas.microsoft.com/office/drawing/2014/main" id="{8C3E5A59-94B6-6E3F-A0DA-2C87DFEE4C8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9646265" y="6000969"/>
            <a:ext cx="420007" cy="420007"/>
          </a:xfrm>
          <a:prstGeom prst="rect">
            <a:avLst/>
          </a:prstGeom>
        </p:spPr>
      </p:pic>
      <p:pic>
        <p:nvPicPr>
          <p:cNvPr id="27" name="Picture 26" descr="A green check mark on a black background&#10;&#10;AI-generated content may be incorrect.">
            <a:extLst>
              <a:ext uri="{FF2B5EF4-FFF2-40B4-BE49-F238E27FC236}">
                <a16:creationId xmlns:a16="http://schemas.microsoft.com/office/drawing/2014/main" id="{6470F9CF-8CF0-C98F-A6FA-E0DA8D70973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1059105" y="1817041"/>
            <a:ext cx="302189" cy="381712"/>
          </a:xfrm>
          <a:prstGeom prst="rect">
            <a:avLst/>
          </a:prstGeom>
        </p:spPr>
      </p:pic>
      <p:pic>
        <p:nvPicPr>
          <p:cNvPr id="28" name="Picture 27" descr="A green check mark on a black background&#10;&#10;AI-generated content may be incorrect.">
            <a:extLst>
              <a:ext uri="{FF2B5EF4-FFF2-40B4-BE49-F238E27FC236}">
                <a16:creationId xmlns:a16="http://schemas.microsoft.com/office/drawing/2014/main" id="{7DC4F896-B47B-689E-98CC-64B08A98212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1072096" y="2707442"/>
            <a:ext cx="302189" cy="381712"/>
          </a:xfrm>
          <a:prstGeom prst="rect">
            <a:avLst/>
          </a:prstGeom>
        </p:spPr>
      </p:pic>
      <p:pic>
        <p:nvPicPr>
          <p:cNvPr id="29" name="Picture 28" descr="A green check mark on a black background&#10;&#10;AI-generated content may be incorrect.">
            <a:extLst>
              <a:ext uri="{FF2B5EF4-FFF2-40B4-BE49-F238E27FC236}">
                <a16:creationId xmlns:a16="http://schemas.microsoft.com/office/drawing/2014/main" id="{E2181D51-0282-2B06-B6C2-79A1E1329B9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1072095" y="3573697"/>
            <a:ext cx="302189" cy="381712"/>
          </a:xfrm>
          <a:prstGeom prst="rect">
            <a:avLst/>
          </a:prstGeom>
        </p:spPr>
      </p:pic>
      <p:pic>
        <p:nvPicPr>
          <p:cNvPr id="30" name="Picture 29" descr="A green check mark on a black background&#10;&#10;AI-generated content may be incorrect.">
            <a:extLst>
              <a:ext uri="{FF2B5EF4-FFF2-40B4-BE49-F238E27FC236}">
                <a16:creationId xmlns:a16="http://schemas.microsoft.com/office/drawing/2014/main" id="{F6D8A004-4659-8AD1-FB34-B3A5C280113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1129116" y="4418715"/>
            <a:ext cx="302189" cy="381712"/>
          </a:xfrm>
          <a:prstGeom prst="rect">
            <a:avLst/>
          </a:prstGeom>
        </p:spPr>
      </p:pic>
      <p:pic>
        <p:nvPicPr>
          <p:cNvPr id="31" name="Picture 30" descr="A green check mark on a black background&#10;&#10;AI-generated content may be incorrect.">
            <a:extLst>
              <a:ext uri="{FF2B5EF4-FFF2-40B4-BE49-F238E27FC236}">
                <a16:creationId xmlns:a16="http://schemas.microsoft.com/office/drawing/2014/main" id="{38A12E08-C7DF-14F0-622F-55D29B6CBE2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1059105" y="5987758"/>
            <a:ext cx="302189" cy="381712"/>
          </a:xfrm>
          <a:prstGeom prst="rect">
            <a:avLst/>
          </a:prstGeom>
        </p:spPr>
      </p:pic>
      <p:pic>
        <p:nvPicPr>
          <p:cNvPr id="32" name="Picture 31" descr="A green check mark on a black background&#10;&#10;AI-generated content may be incorrect.">
            <a:extLst>
              <a:ext uri="{FF2B5EF4-FFF2-40B4-BE49-F238E27FC236}">
                <a16:creationId xmlns:a16="http://schemas.microsoft.com/office/drawing/2014/main" id="{0D44AC53-27E5-4836-9C52-6AF5A2FCDD9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1120030" y="5225885"/>
            <a:ext cx="302189" cy="38171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5A6E919-90DE-AF38-3281-EC43B72375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79187" y="963976"/>
            <a:ext cx="1010582" cy="10105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41F5BB9-7938-AEA5-0B2F-2151F4215DA1}"/>
              </a:ext>
            </a:extLst>
          </p:cNvPr>
          <p:cNvSpPr txBox="1"/>
          <p:nvPr/>
        </p:nvSpPr>
        <p:spPr>
          <a:xfrm>
            <a:off x="3290914" y="2132828"/>
            <a:ext cx="269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Dialogflow (Google Cloud)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FC0D39-1A38-46AA-F3D2-A927BD5F0472}"/>
              </a:ext>
            </a:extLst>
          </p:cNvPr>
          <p:cNvSpPr txBox="1"/>
          <p:nvPr/>
        </p:nvSpPr>
        <p:spPr>
          <a:xfrm>
            <a:off x="3215855" y="2825999"/>
            <a:ext cx="39085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Cloud-based NLU &amp; intent recognition for text &amp; voice bots, supports multi-language.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45CF3-84A3-1596-3269-07B0E395F405}"/>
              </a:ext>
            </a:extLst>
          </p:cNvPr>
          <p:cNvSpPr txBox="1"/>
          <p:nvPr/>
        </p:nvSpPr>
        <p:spPr>
          <a:xfrm>
            <a:off x="1319151" y="4415855"/>
            <a:ext cx="17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1</a:t>
            </a:r>
            <a:endParaRPr lang="en-IN" dirty="0">
              <a:latin typeface="Comic Sans MS" panose="030F0702030302020204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9F2098-AC9D-7DD3-DA87-D7898FB68539}"/>
              </a:ext>
            </a:extLst>
          </p:cNvPr>
          <p:cNvSpPr txBox="1"/>
          <p:nvPr/>
        </p:nvSpPr>
        <p:spPr>
          <a:xfrm>
            <a:off x="1521912" y="4830212"/>
            <a:ext cx="17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2</a:t>
            </a:r>
            <a:endParaRPr lang="en-IN" dirty="0">
              <a:latin typeface="Comic Sans MS" panose="030F0702030302020204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22E5C5-BA2E-5BC2-06C2-B92A58A3E2EC}"/>
              </a:ext>
            </a:extLst>
          </p:cNvPr>
          <p:cNvSpPr txBox="1"/>
          <p:nvPr/>
        </p:nvSpPr>
        <p:spPr>
          <a:xfrm>
            <a:off x="1328688" y="6090810"/>
            <a:ext cx="17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5</a:t>
            </a:r>
            <a:endParaRPr lang="en-IN" dirty="0">
              <a:latin typeface="Comic Sans MS" panose="030F07020303020202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653E40-DDDD-521B-D3DA-E905E2020EB2}"/>
              </a:ext>
            </a:extLst>
          </p:cNvPr>
          <p:cNvSpPr txBox="1"/>
          <p:nvPr/>
        </p:nvSpPr>
        <p:spPr>
          <a:xfrm>
            <a:off x="1566905" y="5250872"/>
            <a:ext cx="17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3</a:t>
            </a:r>
            <a:endParaRPr lang="en-IN" dirty="0">
              <a:latin typeface="Comic Sans MS" panose="030F0702030302020204" pitchFamily="66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85E40F-30C9-77E0-B69A-6C7F5E4DB50A}"/>
              </a:ext>
            </a:extLst>
          </p:cNvPr>
          <p:cNvSpPr txBox="1"/>
          <p:nvPr/>
        </p:nvSpPr>
        <p:spPr>
          <a:xfrm>
            <a:off x="1519322" y="5658495"/>
            <a:ext cx="17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4</a:t>
            </a:r>
            <a:endParaRPr lang="en-IN" dirty="0">
              <a:latin typeface="Comic Sans MS" panose="030F0702030302020204" pitchFamily="66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8F1F8D8-09DF-197C-3636-274FB1FE0B4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42697" y="-757716"/>
            <a:ext cx="2298009" cy="229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03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8388</TotalTime>
  <Words>988</Words>
  <Application>Microsoft Office PowerPoint</Application>
  <PresentationFormat>Widescreen</PresentationFormat>
  <Paragraphs>135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ＭＳ Ｐゴシック</vt:lpstr>
      <vt:lpstr>Arial</vt:lpstr>
      <vt:lpstr>Arial Black</vt:lpstr>
      <vt:lpstr>Arial Rounded MT Bold</vt:lpstr>
      <vt:lpstr>Calibri</vt:lpstr>
      <vt:lpstr>Comic Sans MS</vt:lpstr>
      <vt:lpstr>Garamond</vt:lpstr>
      <vt:lpstr>Times New Roman</vt:lpstr>
      <vt:lpstr>TradeGothic</vt:lpstr>
      <vt:lpstr>Wingdings</vt:lpstr>
      <vt:lpstr>Office Theme</vt:lpstr>
      <vt:lpstr>SMART INDIA HACKATHON 2025</vt:lpstr>
      <vt:lpstr> IDEA TITLE</vt:lpstr>
      <vt:lpstr>TECHNICAL APPROACH</vt:lpstr>
      <vt:lpstr>FEASIBILITY AND VIABILITY</vt:lpstr>
      <vt:lpstr>PowerPoint Presentation</vt:lpstr>
      <vt:lpstr>RESEARCH  AND REFERENCES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Raghuvanshi Sahab</cp:lastModifiedBy>
  <cp:revision>169</cp:revision>
  <dcterms:created xsi:type="dcterms:W3CDTF">2013-12-12T18:46:50Z</dcterms:created>
  <dcterms:modified xsi:type="dcterms:W3CDTF">2025-11-15T01:11:40Z</dcterms:modified>
  <cp:category/>
</cp:coreProperties>
</file>